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59" r:id="rId11"/>
    <p:sldId id="260" r:id="rId12"/>
    <p:sldId id="261" r:id="rId13"/>
    <p:sldId id="262" r:id="rId14"/>
    <p:sldId id="290" r:id="rId15"/>
    <p:sldId id="291" r:id="rId16"/>
    <p:sldId id="258" r:id="rId17"/>
    <p:sldId id="292" r:id="rId18"/>
    <p:sldId id="293" r:id="rId19"/>
    <p:sldId id="294" r:id="rId20"/>
    <p:sldId id="295" r:id="rId21"/>
    <p:sldId id="296" r:id="rId22"/>
    <p:sldId id="297" r:id="rId23"/>
    <p:sldId id="263" r:id="rId24"/>
    <p:sldId id="289" r:id="rId25"/>
    <p:sldId id="264" r:id="rId2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74" d="100"/>
          <a:sy n="74" d="100"/>
        </p:scale>
        <p:origin x="35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BD12A8-6E86-4D15-AD9B-687E691FF3DB}" type="doc">
      <dgm:prSet loTypeId="urn:microsoft.com/office/officeart/2005/8/layout/arrow5" loCatId="relationship" qsTypeId="urn:microsoft.com/office/officeart/2005/8/quickstyle/3d5" qsCatId="3D" csTypeId="urn:microsoft.com/office/officeart/2005/8/colors/accent2_3" csCatId="accent2" phldr="1"/>
      <dgm:spPr/>
      <dgm:t>
        <a:bodyPr/>
        <a:lstStyle/>
        <a:p>
          <a:endParaRPr lang="nl-NL"/>
        </a:p>
      </dgm:t>
    </dgm:pt>
    <dgm:pt modelId="{590935CB-BF90-40E8-9932-8C21E5EAAC8C}">
      <dgm:prSet phldrT="[Text]" phldr="0"/>
      <dgm:spPr/>
      <dgm:t>
        <a:bodyPr/>
        <a:lstStyle/>
        <a:p>
          <a:r>
            <a:rPr lang="en-US" dirty="0"/>
            <a:t>IT2A</a:t>
          </a:r>
          <a:endParaRPr lang="nl-NL" dirty="0"/>
        </a:p>
      </dgm:t>
    </dgm:pt>
    <dgm:pt modelId="{F721EAC5-DB20-4BB4-BD58-C545FA5D0E03}" type="parTrans" cxnId="{98A249AF-FEDB-4658-A7CF-2D5ADA8A59FC}">
      <dgm:prSet/>
      <dgm:spPr/>
      <dgm:t>
        <a:bodyPr/>
        <a:lstStyle/>
        <a:p>
          <a:endParaRPr lang="nl-NL"/>
        </a:p>
      </dgm:t>
    </dgm:pt>
    <dgm:pt modelId="{09B815A7-6E1D-4589-BD69-3E959FA6BA74}" type="sibTrans" cxnId="{98A249AF-FEDB-4658-A7CF-2D5ADA8A59FC}">
      <dgm:prSet/>
      <dgm:spPr/>
      <dgm:t>
        <a:bodyPr/>
        <a:lstStyle/>
        <a:p>
          <a:endParaRPr lang="nl-NL"/>
        </a:p>
      </dgm:t>
    </dgm:pt>
    <dgm:pt modelId="{D53BB2FC-A91A-43D2-A023-5AEFECA3D9E5}">
      <dgm:prSet phldrT="[Text]" phldr="0"/>
      <dgm:spPr/>
      <dgm:t>
        <a:bodyPr/>
        <a:lstStyle/>
        <a:p>
          <a:r>
            <a:rPr lang="en-US" dirty="0"/>
            <a:t>IT2B</a:t>
          </a:r>
          <a:endParaRPr lang="nl-NL" dirty="0"/>
        </a:p>
      </dgm:t>
    </dgm:pt>
    <dgm:pt modelId="{3F42B305-7AF6-43D1-8C37-0AC12C3A3E2A}" type="parTrans" cxnId="{7540D609-04A5-4468-A2B1-D7D6FBA9A352}">
      <dgm:prSet/>
      <dgm:spPr/>
      <dgm:t>
        <a:bodyPr/>
        <a:lstStyle/>
        <a:p>
          <a:endParaRPr lang="nl-NL"/>
        </a:p>
      </dgm:t>
    </dgm:pt>
    <dgm:pt modelId="{BC3DCD3F-6DFE-4D7F-8F76-8B651D42C8EB}" type="sibTrans" cxnId="{7540D609-04A5-4468-A2B1-D7D6FBA9A352}">
      <dgm:prSet/>
      <dgm:spPr/>
      <dgm:t>
        <a:bodyPr/>
        <a:lstStyle/>
        <a:p>
          <a:endParaRPr lang="nl-NL"/>
        </a:p>
      </dgm:t>
    </dgm:pt>
    <dgm:pt modelId="{5F7BF4AE-A5BD-4DC9-A613-AC6F96BB2A11}" type="pres">
      <dgm:prSet presAssocID="{41BD12A8-6E86-4D15-AD9B-687E691FF3DB}" presName="diagram" presStyleCnt="0">
        <dgm:presLayoutVars>
          <dgm:dir/>
          <dgm:resizeHandles val="exact"/>
        </dgm:presLayoutVars>
      </dgm:prSet>
      <dgm:spPr/>
    </dgm:pt>
    <dgm:pt modelId="{F4F1D34E-FEED-44DF-B82A-BBD630807AE2}" type="pres">
      <dgm:prSet presAssocID="{590935CB-BF90-40E8-9932-8C21E5EAAC8C}" presName="arrow" presStyleLbl="node1" presStyleIdx="0" presStyleCnt="2">
        <dgm:presLayoutVars>
          <dgm:bulletEnabled val="1"/>
        </dgm:presLayoutVars>
      </dgm:prSet>
      <dgm:spPr/>
    </dgm:pt>
    <dgm:pt modelId="{5AF25B49-3BD3-4A87-8B5C-66CDFF6121AC}" type="pres">
      <dgm:prSet presAssocID="{D53BB2FC-A91A-43D2-A023-5AEFECA3D9E5}" presName="arrow" presStyleLbl="node1" presStyleIdx="1" presStyleCnt="2" custRadScaleRad="204963" custRadScaleInc="-6625">
        <dgm:presLayoutVars>
          <dgm:bulletEnabled val="1"/>
        </dgm:presLayoutVars>
      </dgm:prSet>
      <dgm:spPr/>
    </dgm:pt>
  </dgm:ptLst>
  <dgm:cxnLst>
    <dgm:cxn modelId="{7540D609-04A5-4468-A2B1-D7D6FBA9A352}" srcId="{41BD12A8-6E86-4D15-AD9B-687E691FF3DB}" destId="{D53BB2FC-A91A-43D2-A023-5AEFECA3D9E5}" srcOrd="1" destOrd="0" parTransId="{3F42B305-7AF6-43D1-8C37-0AC12C3A3E2A}" sibTransId="{BC3DCD3F-6DFE-4D7F-8F76-8B651D42C8EB}"/>
    <dgm:cxn modelId="{0669855F-18F6-440A-AA15-E8782FFE9B7E}" type="presOf" srcId="{41BD12A8-6E86-4D15-AD9B-687E691FF3DB}" destId="{5F7BF4AE-A5BD-4DC9-A613-AC6F96BB2A11}" srcOrd="0" destOrd="0" presId="urn:microsoft.com/office/officeart/2005/8/layout/arrow5"/>
    <dgm:cxn modelId="{4FD42053-D19E-4846-8BC9-E7A1012A7EAB}" type="presOf" srcId="{D53BB2FC-A91A-43D2-A023-5AEFECA3D9E5}" destId="{5AF25B49-3BD3-4A87-8B5C-66CDFF6121AC}" srcOrd="0" destOrd="0" presId="urn:microsoft.com/office/officeart/2005/8/layout/arrow5"/>
    <dgm:cxn modelId="{98A249AF-FEDB-4658-A7CF-2D5ADA8A59FC}" srcId="{41BD12A8-6E86-4D15-AD9B-687E691FF3DB}" destId="{590935CB-BF90-40E8-9932-8C21E5EAAC8C}" srcOrd="0" destOrd="0" parTransId="{F721EAC5-DB20-4BB4-BD58-C545FA5D0E03}" sibTransId="{09B815A7-6E1D-4589-BD69-3E959FA6BA74}"/>
    <dgm:cxn modelId="{F10B00D5-C9D7-42C1-9B86-0EEF73981B56}" type="presOf" srcId="{590935CB-BF90-40E8-9932-8C21E5EAAC8C}" destId="{F4F1D34E-FEED-44DF-B82A-BBD630807AE2}" srcOrd="0" destOrd="0" presId="urn:microsoft.com/office/officeart/2005/8/layout/arrow5"/>
    <dgm:cxn modelId="{09123352-B7DE-4887-BA8F-37AC3E946D98}" type="presParOf" srcId="{5F7BF4AE-A5BD-4DC9-A613-AC6F96BB2A11}" destId="{F4F1D34E-FEED-44DF-B82A-BBD630807AE2}" srcOrd="0" destOrd="0" presId="urn:microsoft.com/office/officeart/2005/8/layout/arrow5"/>
    <dgm:cxn modelId="{EE90CB13-557D-4D43-9F6C-ADADEEE528CC}" type="presParOf" srcId="{5F7BF4AE-A5BD-4DC9-A613-AC6F96BB2A11}" destId="{5AF25B49-3BD3-4A87-8B5C-66CDFF6121AC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F1D34E-FEED-44DF-B82A-BBD630807AE2}">
      <dsp:nvSpPr>
        <dsp:cNvPr id="0" name=""/>
        <dsp:cNvSpPr/>
      </dsp:nvSpPr>
      <dsp:spPr>
        <a:xfrm rot="16200000">
          <a:off x="371" y="24984"/>
          <a:ext cx="1834678" cy="1834678"/>
        </a:xfrm>
        <a:prstGeom prst="downArrow">
          <a:avLst>
            <a:gd name="adj1" fmla="val 50000"/>
            <a:gd name="adj2" fmla="val 35000"/>
          </a:avLst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IT2A</a:t>
          </a:r>
          <a:endParaRPr lang="nl-NL" sz="3200" kern="1200" dirty="0"/>
        </a:p>
      </dsp:txBody>
      <dsp:txXfrm rot="5400000">
        <a:off x="371" y="483653"/>
        <a:ext cx="1513609" cy="917339"/>
      </dsp:txXfrm>
    </dsp:sp>
    <dsp:sp modelId="{5AF25B49-3BD3-4A87-8B5C-66CDFF6121AC}">
      <dsp:nvSpPr>
        <dsp:cNvPr id="0" name=""/>
        <dsp:cNvSpPr/>
      </dsp:nvSpPr>
      <dsp:spPr>
        <a:xfrm rot="5400000">
          <a:off x="1930272" y="0"/>
          <a:ext cx="1834678" cy="1834678"/>
        </a:xfrm>
        <a:prstGeom prst="downArrow">
          <a:avLst>
            <a:gd name="adj1" fmla="val 50000"/>
            <a:gd name="adj2" fmla="val 35000"/>
          </a:avLst>
        </a:prstGeom>
        <a:solidFill>
          <a:schemeClr val="accent2">
            <a:shade val="80000"/>
            <a:hueOff val="-481415"/>
            <a:satOff val="10166"/>
            <a:lumOff val="27081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IT2B</a:t>
          </a:r>
          <a:endParaRPr lang="nl-NL" sz="3200" kern="1200" dirty="0"/>
        </a:p>
      </dsp:txBody>
      <dsp:txXfrm rot="-5400000">
        <a:off x="2251341" y="458670"/>
        <a:ext cx="1513609" cy="9173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635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GHT">
    <p:bg>
      <p:bgPr>
        <a:solidFill>
          <a:srgbClr val="F4F1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320040"/>
          </a:xfrm>
          <a:prstGeom prst="rect">
            <a:avLst/>
          </a:prstGeom>
          <a:solidFill>
            <a:srgbClr val="173F34"/>
          </a:solidFill>
          <a:ln w="12700">
            <a:solidFill>
              <a:srgbClr val="173F34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3" name="Text 1"/>
          <p:cNvSpPr/>
          <p:nvPr/>
        </p:nvSpPr>
        <p:spPr>
          <a:xfrm>
            <a:off x="411480" y="73152"/>
            <a:ext cx="201168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73F34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HvAckathon.nl</a:t>
            </a:r>
            <a:endParaRPr lang="en-US" sz="1500" dirty="0"/>
          </a:p>
        </p:txBody>
      </p:sp>
      <p:sp>
        <p:nvSpPr>
          <p:cNvPr id="4" name="Shape 2"/>
          <p:cNvSpPr/>
          <p:nvPr/>
        </p:nvSpPr>
        <p:spPr>
          <a:xfrm>
            <a:off x="457200" y="6492240"/>
            <a:ext cx="11292840" cy="0"/>
          </a:xfrm>
          <a:prstGeom prst="line">
            <a:avLst/>
          </a:prstGeom>
          <a:noFill/>
          <a:ln w="12700">
            <a:solidFill>
              <a:srgbClr val="D7D1C3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5" name="Text 3"/>
          <p:cNvSpPr/>
          <p:nvPr/>
        </p:nvSpPr>
        <p:spPr>
          <a:xfrm>
            <a:off x="9601200" y="6519672"/>
            <a:ext cx="2011680" cy="1280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50635B"/>
                </a:solidFill>
              </a:rPr>
              <a:t>HvA · ARTIS · Talland</a:t>
            </a:r>
            <a:endParaRPr lang="en-US" sz="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50040" y="6519672"/>
            <a:ext cx="182880" cy="13716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50635B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[Call-to-action page]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7E02A5DB-B44B-FC4E-AD00-757E9EF9EF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67336" y="6001200"/>
            <a:ext cx="2624664" cy="856800"/>
          </a:xfrm>
          <a:prstGeom prst="rect">
            <a:avLst/>
          </a:prstGeom>
        </p:spPr>
      </p:pic>
      <p:sp>
        <p:nvSpPr>
          <p:cNvPr id="9" name="Tijdelijke aanduiding voor datum 3">
            <a:extLst>
              <a:ext uri="{FF2B5EF4-FFF2-40B4-BE49-F238E27FC236}">
                <a16:creationId xmlns:a16="http://schemas.microsoft.com/office/drawing/2014/main" id="{5BFDB2FC-D45B-4349-81E5-47D107F353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47275" y="6001200"/>
            <a:ext cx="1260000" cy="856800"/>
          </a:xfrm>
          <a:prstGeom prst="rect">
            <a:avLst/>
          </a:prstGeom>
        </p:spPr>
        <p:txBody>
          <a:bodyPr lIns="0" tIns="46800" r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68CAE97-3DA7-6A41-927C-FE969E993F71}" type="datetime1">
              <a:rPr lang="nl-NL" smtClean="0"/>
              <a:t>31-3-2026</a:t>
            </a:fld>
            <a:endParaRPr lang="nl-NL" dirty="0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7CB89BA7-580A-F24F-B6DF-19AE3C2E9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07275" y="6001200"/>
            <a:ext cx="2021427" cy="85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Voettekst [Invoegen via menu]</a:t>
            </a:r>
            <a:endParaRPr lang="nl-NL" dirty="0"/>
          </a:p>
        </p:txBody>
      </p:sp>
      <p:sp>
        <p:nvSpPr>
          <p:cNvPr id="11" name="Tijdelijke aanduiding voor dianummer 5">
            <a:extLst>
              <a:ext uri="{FF2B5EF4-FFF2-40B4-BE49-F238E27FC236}">
                <a16:creationId xmlns:a16="http://schemas.microsoft.com/office/drawing/2014/main" id="{B822CCCA-FC56-4144-9C7C-AB75B023C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61551" y="6005191"/>
            <a:ext cx="1260000" cy="856800"/>
          </a:xfrm>
          <a:prstGeom prst="rect">
            <a:avLst/>
          </a:prstGeom>
        </p:spPr>
        <p:txBody>
          <a:bodyPr lIns="0" tIns="46800" r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92645E-EBB7-FB47-98E3-7807FF46BF3F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6" name="Tijdelijke aanduiding voor tekst 2">
            <a:extLst>
              <a:ext uri="{FF2B5EF4-FFF2-40B4-BE49-F238E27FC236}">
                <a16:creationId xmlns:a16="http://schemas.microsoft.com/office/drawing/2014/main" id="{0F5D04DC-904D-2B43-B298-041FF4D6660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602000" y="3865383"/>
            <a:ext cx="8988000" cy="2131826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 om een subtitel toe te voegen</a:t>
            </a:r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5E2D7ED8-1B33-F746-A177-C2174EF77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02000" y="856801"/>
            <a:ext cx="8988000" cy="2572200"/>
          </a:xfrm>
        </p:spPr>
        <p:txBody>
          <a:bodyPr lIns="0" tIns="0" rIns="0" bIns="0" anchor="b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een titel</a:t>
            </a:r>
            <a:br>
              <a:rPr lang="nl-NL" dirty="0"/>
            </a:br>
            <a:r>
              <a:rPr lang="nl-NL" dirty="0"/>
              <a:t>toe te voegen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AB0893F7-EB62-02E3-0E30-4B9119E203B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7224859" y="0"/>
            <a:ext cx="4884872" cy="8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636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[Content / Image page II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41BCA949-ADD3-534D-9B14-69FEB70921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3D6FBBAD-DFC3-CE49-AA2F-594F3E3E32D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0"/>
            <a:ext cx="6096000" cy="6858000"/>
          </a:xfrm>
          <a:solidFill>
            <a:schemeClr val="bg1">
              <a:lumMod val="85000"/>
            </a:schemeClr>
          </a:solidFill>
        </p:spPr>
        <p:txBody>
          <a:bodyPr lIns="0" tIns="0" rIns="0" bIns="0" anchor="ctr" anchorCtr="0"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Klik om een afbeelding toe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A277D37-4F81-334B-83F4-F21C3E8455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3503" y="856800"/>
            <a:ext cx="4241695" cy="968400"/>
          </a:xfrm>
        </p:spPr>
        <p:txBody>
          <a:bodyPr lIns="0" tIns="0" rIns="0" bIns="0" anchor="b" anchorCtr="0">
            <a:normAutofit/>
          </a:bodyPr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een titel</a:t>
            </a:r>
            <a:br>
              <a:rPr lang="nl-NL" dirty="0"/>
            </a:br>
            <a:r>
              <a:rPr lang="nl-NL" dirty="0"/>
              <a:t>toe te voegen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945EBFA-36FE-E844-AF90-5EFC390D953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1483503" y="2253600"/>
            <a:ext cx="4241695" cy="331920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3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de tekst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3" name="Tijdelijke aanduiding voor datum 3">
            <a:extLst>
              <a:ext uri="{FF2B5EF4-FFF2-40B4-BE49-F238E27FC236}">
                <a16:creationId xmlns:a16="http://schemas.microsoft.com/office/drawing/2014/main" id="{35749EC1-328B-BC42-818A-9E7320C942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25101" y="6001200"/>
            <a:ext cx="2160000" cy="856800"/>
          </a:xfrm>
          <a:prstGeom prst="rect">
            <a:avLst/>
          </a:prstGeom>
        </p:spPr>
        <p:txBody>
          <a:bodyPr lIns="0" tIns="46800" r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FB87781-8051-FE42-BC4D-0F842FF814CB}" type="datetime1">
              <a:rPr lang="nl-NL" smtClean="0"/>
              <a:t>31-3-2026</a:t>
            </a:fld>
            <a:endParaRPr lang="nl-NL" dirty="0"/>
          </a:p>
        </p:txBody>
      </p:sp>
      <p:sp>
        <p:nvSpPr>
          <p:cNvPr id="14" name="Tijdelijke aanduiding voor voettekst 4">
            <a:extLst>
              <a:ext uri="{FF2B5EF4-FFF2-40B4-BE49-F238E27FC236}">
                <a16:creationId xmlns:a16="http://schemas.microsoft.com/office/drawing/2014/main" id="{9A45A699-C9C9-D041-AD27-B1AD16550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385100" y="6001200"/>
            <a:ext cx="4905299" cy="85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Voettekst [Invoegen via menu]</a:t>
            </a:r>
            <a:endParaRPr lang="nl-NL" dirty="0"/>
          </a:p>
        </p:txBody>
      </p:sp>
      <p:sp>
        <p:nvSpPr>
          <p:cNvPr id="15" name="Tijdelijke aanduiding voor dianummer 5">
            <a:extLst>
              <a:ext uri="{FF2B5EF4-FFF2-40B4-BE49-F238E27FC236}">
                <a16:creationId xmlns:a16="http://schemas.microsoft.com/office/drawing/2014/main" id="{4730A81F-823C-D545-9DCF-9A64CA6E7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400" y="6001200"/>
            <a:ext cx="2160000" cy="856800"/>
          </a:xfrm>
          <a:prstGeom prst="rect">
            <a:avLst/>
          </a:prstGeom>
        </p:spPr>
        <p:txBody>
          <a:bodyPr lIns="0" tIns="46800" r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92645E-EBB7-FB47-98E3-7807FF46BF3F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897782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[Content page II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6B6B05A7-ADBA-7745-B6F6-B460CDC644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966400" cy="686019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188FEF05-3DEC-B247-A18C-284AD6E199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08248" y="856800"/>
            <a:ext cx="7743325" cy="968400"/>
          </a:xfrm>
        </p:spPr>
        <p:txBody>
          <a:bodyPr lIns="0" tIns="0" rIns="0" bIns="0" anchor="b" anchorCtr="0">
            <a:normAutofit/>
          </a:bodyPr>
          <a:lstStyle>
            <a:lvl1pPr>
              <a:defRPr sz="35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toe te voegen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41CC6C1-C3BB-AE40-A21A-6A0341408B4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07999" y="2253600"/>
            <a:ext cx="7742401" cy="3319200"/>
          </a:xfrm>
        </p:spPr>
        <p:txBody>
          <a:bodyPr lIns="0" tIns="0" rIns="0" bIns="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nl-NL" dirty="0"/>
              <a:t>Klik om de tekst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6382511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[Blank page I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EA1A431C-00AC-604E-AFA5-E7098882B5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389120"/>
            <a:ext cx="1069200" cy="2472668"/>
          </a:xfrm>
          <a:prstGeom prst="rect">
            <a:avLst/>
          </a:prstGeom>
        </p:spPr>
      </p:pic>
      <p:sp>
        <p:nvSpPr>
          <p:cNvPr id="9" name="Tijdelijke aanduiding voor datum 3">
            <a:extLst>
              <a:ext uri="{FF2B5EF4-FFF2-40B4-BE49-F238E27FC236}">
                <a16:creationId xmlns:a16="http://schemas.microsoft.com/office/drawing/2014/main" id="{5BFDB2FC-D45B-4349-81E5-47D107F353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02000" y="5619600"/>
            <a:ext cx="2520000" cy="1238400"/>
          </a:xfrm>
          <a:prstGeom prst="rect">
            <a:avLst/>
          </a:prstGeom>
        </p:spPr>
        <p:txBody>
          <a:bodyPr lIns="0" tIns="46800" rIns="0"/>
          <a:lstStyle/>
          <a:p>
            <a:fld id="{EEEE4261-2D73-0748-B62D-39BA0420C13E}" type="datetime1">
              <a:rPr lang="nl-NL" smtClean="0"/>
              <a:t>31-3-2026</a:t>
            </a:fld>
            <a:endParaRPr lang="nl-NL" dirty="0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7CB89BA7-580A-F24F-B6DF-19AE3C2E9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22000" y="5619600"/>
            <a:ext cx="5017200" cy="12384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Voettekst [Invoegen via menu]</a:t>
            </a:r>
          </a:p>
        </p:txBody>
      </p:sp>
      <p:sp>
        <p:nvSpPr>
          <p:cNvPr id="11" name="Tijdelijke aanduiding voor dianummer 5">
            <a:extLst>
              <a:ext uri="{FF2B5EF4-FFF2-40B4-BE49-F238E27FC236}">
                <a16:creationId xmlns:a16="http://schemas.microsoft.com/office/drawing/2014/main" id="{B822CCCA-FC56-4144-9C7C-AB75B023C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39200" y="5619600"/>
            <a:ext cx="2520000" cy="1238400"/>
          </a:xfrm>
          <a:prstGeom prst="rect">
            <a:avLst/>
          </a:prstGeom>
        </p:spPr>
        <p:txBody>
          <a:bodyPr lIns="0" tIns="46800" rIns="0"/>
          <a:lstStyle/>
          <a:p>
            <a:fld id="{4792645E-EBB7-FB47-98E3-7807FF46BF3F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1713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[Title page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41FD130-708F-104D-9D26-FB588184E6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54750" y="0"/>
            <a:ext cx="5937250" cy="685800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7E02A5DB-B44B-FC4E-AD00-757E9EF9EF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67336" y="6001200"/>
            <a:ext cx="2624664" cy="856800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7EF2D0BB-982F-7840-B361-02319FF5540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7224859" y="0"/>
            <a:ext cx="4884872" cy="856800"/>
          </a:xfrm>
          <a:prstGeom prst="rect">
            <a:avLst/>
          </a:prstGeom>
        </p:spPr>
      </p:pic>
      <p:sp>
        <p:nvSpPr>
          <p:cNvPr id="13" name="Tijdelijke aanduiding voor tekst 2">
            <a:extLst>
              <a:ext uri="{FF2B5EF4-FFF2-40B4-BE49-F238E27FC236}">
                <a16:creationId xmlns:a16="http://schemas.microsoft.com/office/drawing/2014/main" id="{C05FB595-2E92-DB45-AB55-DAE85D6C396C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741600" y="3857400"/>
            <a:ext cx="4771550" cy="1366286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15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 om een subtitel toe te voegen</a:t>
            </a:r>
          </a:p>
        </p:txBody>
      </p:sp>
      <p:sp>
        <p:nvSpPr>
          <p:cNvPr id="23" name="Titel 1">
            <a:extLst>
              <a:ext uri="{FF2B5EF4-FFF2-40B4-BE49-F238E27FC236}">
                <a16:creationId xmlns:a16="http://schemas.microsoft.com/office/drawing/2014/main" id="{3EC5CAE6-2E25-1640-AE71-1D07C1DE94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1600" y="856800"/>
            <a:ext cx="4771550" cy="2572201"/>
          </a:xfrm>
        </p:spPr>
        <p:txBody>
          <a:bodyPr lIns="0" tIns="0" rIns="0" bIns="0" anchor="b">
            <a:normAutofit/>
          </a:bodyPr>
          <a:lstStyle>
            <a:lvl1pPr algn="ctr">
              <a:defRPr sz="35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</a:t>
            </a:r>
            <a:br>
              <a:rPr lang="nl-NL" dirty="0"/>
            </a:br>
            <a:r>
              <a:rPr lang="nl-NL" dirty="0"/>
              <a:t>toe te voegen</a:t>
            </a:r>
          </a:p>
        </p:txBody>
      </p:sp>
      <p:sp>
        <p:nvSpPr>
          <p:cNvPr id="18" name="Tijdelijke aanduiding voor voettekst 7">
            <a:extLst>
              <a:ext uri="{FF2B5EF4-FFF2-40B4-BE49-F238E27FC236}">
                <a16:creationId xmlns:a16="http://schemas.microsoft.com/office/drawing/2014/main" id="{CA2AB360-3FD8-C046-B76F-3E87D44DD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42033" y="5652366"/>
            <a:ext cx="4770438" cy="221018"/>
          </a:xfrm>
          <a:prstGeom prst="rect">
            <a:avLst/>
          </a:prstGeom>
        </p:spPr>
        <p:txBody>
          <a:bodyPr lIns="0" tIns="18000" rIns="0" bIns="18000">
            <a:noAutofit/>
          </a:bodyPr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Voettekst [Invoegen via menu]</a:t>
            </a:r>
          </a:p>
        </p:txBody>
      </p:sp>
      <p:sp>
        <p:nvSpPr>
          <p:cNvPr id="19" name="Tijdelijke aanduiding voor datum 6">
            <a:extLst>
              <a:ext uri="{FF2B5EF4-FFF2-40B4-BE49-F238E27FC236}">
                <a16:creationId xmlns:a16="http://schemas.microsoft.com/office/drawing/2014/main" id="{F5CC324B-AFF3-B94A-95F7-5191FAC95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42031" y="5888509"/>
            <a:ext cx="4771119" cy="219600"/>
          </a:xfrm>
          <a:prstGeom prst="rect">
            <a:avLst/>
          </a:prstGeom>
        </p:spPr>
        <p:txBody>
          <a:bodyPr lIns="0" tIns="18000" rIns="0" bIns="18000" anchor="ctr" anchorCtr="0">
            <a:noAutofit/>
          </a:bodyPr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1CE416E3-6B82-204B-B345-C481ACE1F5E2}" type="datetime1">
              <a:rPr lang="nl-NL" smtClean="0"/>
              <a:pPr/>
              <a:t>31-3-2026</a:t>
            </a:fld>
            <a:endParaRPr lang="nl-NL" dirty="0"/>
          </a:p>
        </p:txBody>
      </p:sp>
      <p:sp>
        <p:nvSpPr>
          <p:cNvPr id="20" name="Tijdelijke aanduiding voor dianummer 5">
            <a:extLst>
              <a:ext uri="{FF2B5EF4-FFF2-40B4-BE49-F238E27FC236}">
                <a16:creationId xmlns:a16="http://schemas.microsoft.com/office/drawing/2014/main" id="{2314F54E-A40C-BC47-88B1-BD72FB75D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41600" y="6123234"/>
            <a:ext cx="4771119" cy="219600"/>
          </a:xfrm>
          <a:prstGeom prst="rect">
            <a:avLst/>
          </a:prstGeom>
        </p:spPr>
        <p:txBody>
          <a:bodyPr lIns="0" tIns="18000" rIns="0" bIns="1800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4792645E-EBB7-FB47-98E3-7807FF46BF3F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317160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[Fullscreen image page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jdelijke aanduiding voor afbeelding 2">
            <a:extLst>
              <a:ext uri="{FF2B5EF4-FFF2-40B4-BE49-F238E27FC236}">
                <a16:creationId xmlns:a16="http://schemas.microsoft.com/office/drawing/2014/main" id="{3030D8C1-E09F-B04C-877D-97475A153144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6857999"/>
          </a:xfrm>
          <a:solidFill>
            <a:schemeClr val="bg1">
              <a:lumMod val="85000"/>
            </a:schemeClr>
          </a:solidFill>
        </p:spPr>
        <p:txBody>
          <a:bodyPr lIns="0" tIns="0" rIns="0" bIns="0"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nl-NL" sz="2500" b="1" smtClean="0">
                <a:solidFill>
                  <a:schemeClr val="bg1"/>
                </a:solidFill>
                <a:effectLst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dirty="0"/>
              <a:t>Klik om een afbeelding toe te voegen</a:t>
            </a:r>
          </a:p>
        </p:txBody>
      </p:sp>
      <p:sp>
        <p:nvSpPr>
          <p:cNvPr id="10" name="Tijdelijke aanduiding voor tekst 6">
            <a:extLst>
              <a:ext uri="{FF2B5EF4-FFF2-40B4-BE49-F238E27FC236}">
                <a16:creationId xmlns:a16="http://schemas.microsoft.com/office/drawing/2014/main" id="{B17EADBA-FE4D-3543-A8C9-83F77468F81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27200"/>
            <a:ext cx="1483200" cy="34308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11" name="Tijdelijke aanduiding voor datum 3">
            <a:extLst>
              <a:ext uri="{FF2B5EF4-FFF2-40B4-BE49-F238E27FC236}">
                <a16:creationId xmlns:a16="http://schemas.microsoft.com/office/drawing/2014/main" id="{4762ED61-4AFA-4D4C-83E1-6E6CC6F343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25101" y="6001200"/>
            <a:ext cx="2160000" cy="856800"/>
          </a:xfrm>
          <a:prstGeom prst="rect">
            <a:avLst/>
          </a:prstGeom>
        </p:spPr>
        <p:txBody>
          <a:bodyPr lIns="0" tIns="46800" r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E1CF152-BEB9-C646-947E-EDB8E8FA7421}" type="datetime1">
              <a:rPr lang="nl-NL" smtClean="0"/>
              <a:t>31-3-2026</a:t>
            </a:fld>
            <a:endParaRPr lang="nl-NL" dirty="0"/>
          </a:p>
        </p:txBody>
      </p:sp>
      <p:sp>
        <p:nvSpPr>
          <p:cNvPr id="16" name="Tijdelijke aanduiding voor voettekst 4">
            <a:extLst>
              <a:ext uri="{FF2B5EF4-FFF2-40B4-BE49-F238E27FC236}">
                <a16:creationId xmlns:a16="http://schemas.microsoft.com/office/drawing/2014/main" id="{D137328D-EB3E-AD49-9288-EC7B4A54B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385100" y="6001200"/>
            <a:ext cx="4905299" cy="85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Voettekst [Invoegen via menu]</a:t>
            </a:r>
            <a:endParaRPr lang="nl-NL" dirty="0"/>
          </a:p>
        </p:txBody>
      </p:sp>
      <p:sp>
        <p:nvSpPr>
          <p:cNvPr id="17" name="Tijdelijke aanduiding voor dianummer 5">
            <a:extLst>
              <a:ext uri="{FF2B5EF4-FFF2-40B4-BE49-F238E27FC236}">
                <a16:creationId xmlns:a16="http://schemas.microsoft.com/office/drawing/2014/main" id="{BF010965-235F-9A47-BF91-BE0397EE1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400" y="6001200"/>
            <a:ext cx="2160000" cy="856800"/>
          </a:xfrm>
          <a:prstGeom prst="rect">
            <a:avLst/>
          </a:prstGeom>
        </p:spPr>
        <p:txBody>
          <a:bodyPr lIns="0" tIns="46800" r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92645E-EBB7-FB47-98E3-7807FF46BF3F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75695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898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50040" y="6519672"/>
            <a:ext cx="182880" cy="13716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50635B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cloud.microsoft/e/sctdYbFwK3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320040"/>
            <a:ext cx="12191695" cy="6537960"/>
          </a:xfrm>
          <a:prstGeom prst="rect">
            <a:avLst/>
          </a:prstGeom>
          <a:solidFill>
            <a:srgbClr val="EFF2EA"/>
          </a:solidFill>
          <a:ln w="12700">
            <a:solidFill>
              <a:srgbClr val="EFF2EA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3" name="Shape 1"/>
          <p:cNvSpPr/>
          <p:nvPr/>
        </p:nvSpPr>
        <p:spPr>
          <a:xfrm>
            <a:off x="0" y="320040"/>
            <a:ext cx="12191695" cy="6537960"/>
          </a:xfrm>
          <a:prstGeom prst="rect">
            <a:avLst/>
          </a:prstGeom>
          <a:solidFill>
            <a:srgbClr val="FFFFFF">
              <a:alpha val="62000"/>
            </a:srgbClr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6" name="Shape 3"/>
          <p:cNvSpPr/>
          <p:nvPr/>
        </p:nvSpPr>
        <p:spPr>
          <a:xfrm>
            <a:off x="548640" y="914400"/>
            <a:ext cx="2560320" cy="384048"/>
          </a:xfrm>
          <a:prstGeom prst="roundRect">
            <a:avLst>
              <a:gd name="adj" fmla="val 23810"/>
            </a:avLst>
          </a:prstGeom>
          <a:solidFill>
            <a:srgbClr val="FFF2DD"/>
          </a:solidFill>
          <a:ln w="12700">
            <a:solidFill>
              <a:srgbClr val="E8D4AE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7" name="Text 4"/>
          <p:cNvSpPr/>
          <p:nvPr/>
        </p:nvSpPr>
        <p:spPr>
          <a:xfrm>
            <a:off x="731520" y="1024128"/>
            <a:ext cx="219456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D39A39"/>
                </a:solidFill>
              </a:rPr>
              <a:t>EDITIE 2026 · PILOT / EXPERIMENT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594359" y="1508760"/>
            <a:ext cx="7281557" cy="24688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400" b="1" dirty="0">
                <a:solidFill>
                  <a:srgbClr val="18211E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HvA </a:t>
            </a:r>
            <a:r>
              <a:rPr lang="en-US" sz="3400" b="1" dirty="0">
                <a:solidFill>
                  <a:srgbClr val="0E8F8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AD Cyber Security</a:t>
            </a:r>
            <a:endParaRPr lang="en-US" sz="3400" dirty="0"/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b="1" dirty="0">
                <a:solidFill>
                  <a:srgbClr val="18211E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Hackathon 2026</a:t>
            </a:r>
            <a:endParaRPr lang="en-US" sz="3400" dirty="0"/>
          </a:p>
        </p:txBody>
      </p:sp>
      <p:sp>
        <p:nvSpPr>
          <p:cNvPr id="9" name="Text 6"/>
          <p:cNvSpPr/>
          <p:nvPr/>
        </p:nvSpPr>
        <p:spPr>
          <a:xfrm>
            <a:off x="4293538" y="4645152"/>
            <a:ext cx="5120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4E5E58"/>
                </a:solidFill>
              </a:rPr>
              <a:t>Kick-off en dagstart · dinsdag 31 maart 2026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6095847" y="2487168"/>
            <a:ext cx="4636544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dirty="0">
                <a:solidFill>
                  <a:srgbClr val="18211E"/>
                </a:solidFill>
              </a:rPr>
              <a:t>Drie dagen. Drie partners. Eén echte opdracht voor ARTIS.</a:t>
            </a:r>
            <a:endParaRPr lang="en-US" sz="2800" dirty="0"/>
          </a:p>
          <a:p>
            <a:pPr marL="0" indent="0">
              <a:buNone/>
            </a:pPr>
            <a:r>
              <a:rPr lang="en-US" sz="2800" dirty="0">
                <a:solidFill>
                  <a:srgbClr val="18211E"/>
                </a:solidFill>
              </a:rPr>
              <a:t>Vandaag starten we met uitleg, wifi-basis, </a:t>
            </a:r>
            <a:r>
              <a:rPr lang="en-US" sz="2800" dirty="0" err="1">
                <a:solidFill>
                  <a:srgbClr val="18211E"/>
                </a:solidFill>
              </a:rPr>
              <a:t>nabouwen</a:t>
            </a:r>
            <a:r>
              <a:rPr lang="en-US" sz="2800" dirty="0">
                <a:solidFill>
                  <a:srgbClr val="18211E"/>
                </a:solidFill>
              </a:rPr>
              <a:t> </a:t>
            </a:r>
            <a:r>
              <a:rPr lang="en-US" sz="2800" dirty="0" err="1">
                <a:solidFill>
                  <a:srgbClr val="18211E"/>
                </a:solidFill>
              </a:rPr>
              <a:t>binnen</a:t>
            </a:r>
            <a:r>
              <a:rPr lang="en-US" sz="2800" dirty="0">
                <a:solidFill>
                  <a:srgbClr val="18211E"/>
                </a:solidFill>
              </a:rPr>
              <a:t> Packet Tracer en de eerste verkenning op locatie.</a:t>
            </a:r>
            <a:endParaRPr lang="en-US" sz="2800" dirty="0"/>
          </a:p>
        </p:txBody>
      </p:sp>
      <p:sp>
        <p:nvSpPr>
          <p:cNvPr id="11" name="Shape 8"/>
          <p:cNvSpPr/>
          <p:nvPr/>
        </p:nvSpPr>
        <p:spPr>
          <a:xfrm>
            <a:off x="3281910" y="5349240"/>
            <a:ext cx="5492649" cy="976769"/>
          </a:xfrm>
          <a:prstGeom prst="roundRect">
            <a:avLst>
              <a:gd name="adj" fmla="val 35294"/>
            </a:avLst>
          </a:prstGeom>
          <a:solidFill>
            <a:srgbClr val="18C7C1"/>
          </a:solidFill>
          <a:ln w="12700">
            <a:solidFill>
              <a:srgbClr val="18C7C1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12" name="Text 9"/>
          <p:cNvSpPr/>
          <p:nvPr/>
        </p:nvSpPr>
        <p:spPr>
          <a:xfrm>
            <a:off x="4089706" y="5385816"/>
            <a:ext cx="3877056" cy="8321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Welkom door Esther · </a:t>
            </a:r>
            <a:br>
              <a:rPr lang="en-US" sz="2000" b="1" dirty="0">
                <a:solidFill>
                  <a:srgbClr val="FFFFFF"/>
                </a:solidFill>
              </a:rPr>
            </a:br>
            <a:r>
              <a:rPr lang="en-US" sz="2000" b="1" dirty="0">
                <a:solidFill>
                  <a:srgbClr val="FFFFFF"/>
                </a:solidFill>
              </a:rPr>
              <a:t>AD door Bas · </a:t>
            </a:r>
            <a:br>
              <a:rPr lang="en-US" sz="2000" b="1" dirty="0">
                <a:solidFill>
                  <a:srgbClr val="FFFFFF"/>
                </a:solidFill>
              </a:rPr>
            </a:br>
            <a:r>
              <a:rPr lang="en-US" sz="2000" b="1" dirty="0" err="1">
                <a:solidFill>
                  <a:srgbClr val="FFFFFF"/>
                </a:solidFill>
              </a:rPr>
              <a:t>Wifi</a:t>
            </a:r>
            <a:r>
              <a:rPr lang="en-US" sz="2000" b="1" dirty="0">
                <a:solidFill>
                  <a:srgbClr val="FFFFFF"/>
                </a:solidFill>
              </a:rPr>
              <a:t> door Adnan</a:t>
            </a:r>
            <a:endParaRPr lang="en-US" sz="2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50040" y="6519672"/>
            <a:ext cx="182880" cy="13716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50635B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1</a:t>
            </a:fld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9EA9A93-4F82-CC80-F408-79B92978D8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2844" y="270337"/>
            <a:ext cx="6458851" cy="12384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502920"/>
            <a:ext cx="6126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8211E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Pre-hackathon wifi intro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48640" y="914400"/>
            <a:ext cx="6126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E5E58"/>
                </a:solidFill>
              </a:rPr>
              <a:t>Groepen, setting en waar we op gaan letten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640080" y="1280160"/>
            <a:ext cx="2468880" cy="4297680"/>
          </a:xfrm>
          <a:prstGeom prst="roundRect">
            <a:avLst>
              <a:gd name="adj" fmla="val 5185"/>
            </a:avLst>
          </a:prstGeom>
          <a:solidFill>
            <a:srgbClr val="E6F7F4"/>
          </a:solidFill>
          <a:ln w="12700">
            <a:solidFill>
              <a:srgbClr val="BFE5E1"/>
            </a:solidFill>
            <a:prstDash val="solid"/>
          </a:ln>
          <a:effectLst>
            <a:outerShdw blurRad="19050" dist="635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nl-NL"/>
          </a:p>
        </p:txBody>
      </p:sp>
      <p:sp>
        <p:nvSpPr>
          <p:cNvPr id="5" name="Text 3"/>
          <p:cNvSpPr/>
          <p:nvPr/>
        </p:nvSpPr>
        <p:spPr>
          <a:xfrm>
            <a:off x="914400" y="160020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73F34"/>
                </a:solidFill>
              </a:rPr>
              <a:t>Teams</a:t>
            </a: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>
            <a:off x="914400" y="2011680"/>
            <a:ext cx="640080" cy="310896"/>
          </a:xfrm>
          <a:prstGeom prst="roundRect">
            <a:avLst>
              <a:gd name="adj" fmla="val 35294"/>
            </a:avLst>
          </a:prstGeom>
          <a:solidFill>
            <a:srgbClr val="173F34"/>
          </a:solidFill>
          <a:ln w="12700">
            <a:solidFill>
              <a:srgbClr val="173F34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7" name="Text 5"/>
          <p:cNvSpPr/>
          <p:nvPr/>
        </p:nvSpPr>
        <p:spPr>
          <a:xfrm>
            <a:off x="987552" y="2080260"/>
            <a:ext cx="49377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it2a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1691640" y="2011680"/>
            <a:ext cx="640080" cy="310896"/>
          </a:xfrm>
          <a:prstGeom prst="roundRect">
            <a:avLst>
              <a:gd name="adj" fmla="val 35294"/>
            </a:avLst>
          </a:prstGeom>
          <a:solidFill>
            <a:srgbClr val="D65A52"/>
          </a:solidFill>
          <a:ln w="12700">
            <a:solidFill>
              <a:srgbClr val="D65A52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9" name="Text 7"/>
          <p:cNvSpPr/>
          <p:nvPr/>
        </p:nvSpPr>
        <p:spPr>
          <a:xfrm>
            <a:off x="1764792" y="2080260"/>
            <a:ext cx="49377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it2b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914400" y="2970074"/>
            <a:ext cx="182880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8211E"/>
                </a:solidFill>
              </a:rPr>
              <a:t>Klassen </a:t>
            </a:r>
            <a:r>
              <a:rPr lang="en-US" sz="1600" dirty="0" err="1">
                <a:solidFill>
                  <a:srgbClr val="18211E"/>
                </a:solidFill>
              </a:rPr>
              <a:t>werken</a:t>
            </a:r>
            <a:r>
              <a:rPr lang="en-US" sz="1600" dirty="0">
                <a:solidFill>
                  <a:srgbClr val="18211E"/>
                </a:solidFill>
              </a:rPr>
              <a:t> </a:t>
            </a:r>
            <a:r>
              <a:rPr lang="en-US" sz="1600" dirty="0" err="1">
                <a:solidFill>
                  <a:srgbClr val="18211E"/>
                </a:solidFill>
              </a:rPr>
              <a:t>tegen</a:t>
            </a:r>
            <a:r>
              <a:rPr lang="en-US" sz="1600" dirty="0">
                <a:solidFill>
                  <a:srgbClr val="18211E"/>
                </a:solidFill>
              </a:rPr>
              <a:t> </a:t>
            </a:r>
            <a:r>
              <a:rPr lang="en-US" sz="1600" dirty="0" err="1">
                <a:solidFill>
                  <a:srgbClr val="18211E"/>
                </a:solidFill>
              </a:rPr>
              <a:t>elkaar</a:t>
            </a:r>
            <a:r>
              <a:rPr lang="en-US" sz="1600" dirty="0">
                <a:solidFill>
                  <a:srgbClr val="18211E"/>
                </a:solidFill>
              </a:rPr>
              <a:t>. Focus niet alleen op snelheid, maar juist op aanpak, onderbouwing en </a:t>
            </a:r>
            <a:r>
              <a:rPr lang="en-US" sz="1600" dirty="0" err="1">
                <a:solidFill>
                  <a:srgbClr val="18211E"/>
                </a:solidFill>
              </a:rPr>
              <a:t>samenwerking</a:t>
            </a:r>
            <a:r>
              <a:rPr lang="en-US" sz="1600" dirty="0">
                <a:solidFill>
                  <a:srgbClr val="18211E"/>
                </a:solidFill>
              </a:rPr>
              <a:t>. </a:t>
            </a:r>
            <a:r>
              <a:rPr lang="en-US" sz="1600" i="1" u="sng" dirty="0" err="1">
                <a:solidFill>
                  <a:srgbClr val="18211E"/>
                </a:solidFill>
              </a:rPr>
              <a:t>Donderdag</a:t>
            </a:r>
            <a:r>
              <a:rPr lang="en-US" sz="1600" i="1" u="sng" dirty="0">
                <a:solidFill>
                  <a:srgbClr val="18211E"/>
                </a:solidFill>
              </a:rPr>
              <a:t> </a:t>
            </a:r>
            <a:r>
              <a:rPr lang="en-US" sz="1600" i="1" u="sng" dirty="0" err="1">
                <a:solidFill>
                  <a:srgbClr val="18211E"/>
                </a:solidFill>
              </a:rPr>
              <a:t>beoordeling</a:t>
            </a:r>
            <a:r>
              <a:rPr lang="en-US" sz="1600" i="1" u="sng" dirty="0">
                <a:solidFill>
                  <a:srgbClr val="18211E"/>
                </a:solidFill>
              </a:rPr>
              <a:t>!</a:t>
            </a:r>
            <a:endParaRPr lang="en-US" sz="1600" i="1" u="sng" dirty="0"/>
          </a:p>
        </p:txBody>
      </p:sp>
      <p:sp>
        <p:nvSpPr>
          <p:cNvPr id="11" name="Shape 9"/>
          <p:cNvSpPr/>
          <p:nvPr/>
        </p:nvSpPr>
        <p:spPr>
          <a:xfrm>
            <a:off x="3337560" y="1280160"/>
            <a:ext cx="3566160" cy="4297680"/>
          </a:xfrm>
          <a:prstGeom prst="roundRect">
            <a:avLst>
              <a:gd name="adj" fmla="val 3590"/>
            </a:avLst>
          </a:prstGeom>
          <a:solidFill>
            <a:srgbClr val="FFFDF8"/>
          </a:solidFill>
          <a:ln w="12700">
            <a:solidFill>
              <a:srgbClr val="D8D3C8"/>
            </a:solidFill>
            <a:prstDash val="solid"/>
          </a:ln>
          <a:effectLst>
            <a:outerShdw blurRad="19050" dist="635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nl-NL"/>
          </a:p>
        </p:txBody>
      </p:sp>
      <p:sp>
        <p:nvSpPr>
          <p:cNvPr id="12" name="Text 10"/>
          <p:cNvSpPr/>
          <p:nvPr/>
        </p:nvSpPr>
        <p:spPr>
          <a:xfrm>
            <a:off x="3611879" y="1496170"/>
            <a:ext cx="356615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8211E"/>
                </a:solidFill>
              </a:rPr>
              <a:t>Basis die je mee </a:t>
            </a:r>
            <a:r>
              <a:rPr lang="en-US" sz="1600" b="1" dirty="0" err="1">
                <a:solidFill>
                  <a:srgbClr val="18211E"/>
                </a:solidFill>
              </a:rPr>
              <a:t>moet</a:t>
            </a:r>
            <a:r>
              <a:rPr lang="en-US" sz="1600" b="1" dirty="0">
                <a:solidFill>
                  <a:srgbClr val="18211E"/>
                </a:solidFill>
              </a:rPr>
              <a:t> nemen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3611880" y="1965960"/>
            <a:ext cx="2926080" cy="23774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b="1" dirty="0">
                <a:solidFill>
                  <a:srgbClr val="18211E"/>
                </a:solidFill>
              </a:rPr>
              <a:t>W</a:t>
            </a:r>
            <a:r>
              <a:rPr lang="en-US" sz="1600" dirty="0">
                <a:solidFill>
                  <a:srgbClr val="18211E"/>
                </a:solidFill>
              </a:rPr>
              <a:t>at is een AP, router, switch en client?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b="1" dirty="0" err="1">
                <a:solidFill>
                  <a:srgbClr val="18211E"/>
                </a:solidFill>
              </a:rPr>
              <a:t>W</a:t>
            </a:r>
            <a:r>
              <a:rPr lang="en-US" sz="1600" dirty="0" err="1">
                <a:solidFill>
                  <a:srgbClr val="18211E"/>
                </a:solidFill>
              </a:rPr>
              <a:t>aarom</a:t>
            </a:r>
            <a:r>
              <a:rPr lang="en-US" sz="1600" dirty="0">
                <a:solidFill>
                  <a:srgbClr val="18211E"/>
                </a:solidFill>
              </a:rPr>
              <a:t> plaatsing en dekking belangrijk zijn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b="1" dirty="0" err="1">
                <a:solidFill>
                  <a:srgbClr val="18211E"/>
                </a:solidFill>
              </a:rPr>
              <a:t>W</a:t>
            </a:r>
            <a:r>
              <a:rPr lang="en-US" sz="1600" dirty="0" err="1">
                <a:solidFill>
                  <a:srgbClr val="18211E"/>
                </a:solidFill>
              </a:rPr>
              <a:t>aarom</a:t>
            </a:r>
            <a:r>
              <a:rPr lang="en-US" sz="1600" dirty="0">
                <a:solidFill>
                  <a:srgbClr val="18211E"/>
                </a:solidFill>
              </a:rPr>
              <a:t> security niet optioneel is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b="1" dirty="0">
                <a:solidFill>
                  <a:srgbClr val="18211E"/>
                </a:solidFill>
              </a:rPr>
              <a:t>H</a:t>
            </a:r>
            <a:r>
              <a:rPr lang="en-US" sz="1600" dirty="0">
                <a:solidFill>
                  <a:srgbClr val="18211E"/>
                </a:solidFill>
              </a:rPr>
              <a:t>oe hackers zwakke keuzes misbruiken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7132320" y="1280160"/>
            <a:ext cx="4343400" cy="4297680"/>
          </a:xfrm>
          <a:prstGeom prst="roundRect">
            <a:avLst>
              <a:gd name="adj" fmla="val 2979"/>
            </a:avLst>
          </a:prstGeom>
          <a:solidFill>
            <a:srgbClr val="FFFDF8"/>
          </a:solidFill>
          <a:ln w="12700">
            <a:solidFill>
              <a:srgbClr val="D8D3C8"/>
            </a:solidFill>
            <a:prstDash val="solid"/>
          </a:ln>
          <a:effectLst>
            <a:outerShdw blurRad="19050" dist="635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nl-NL"/>
          </a:p>
        </p:txBody>
      </p:sp>
      <p:sp>
        <p:nvSpPr>
          <p:cNvPr id="15" name="Text 13"/>
          <p:cNvSpPr/>
          <p:nvPr/>
        </p:nvSpPr>
        <p:spPr>
          <a:xfrm>
            <a:off x="7406639" y="1591056"/>
            <a:ext cx="3790447" cy="4571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8211E"/>
                </a:solidFill>
              </a:rPr>
              <a:t>Verschil mbo en hbo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7406640" y="1965960"/>
            <a:ext cx="3611880" cy="24688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Mbo:</a:t>
            </a:r>
          </a:p>
          <a:p>
            <a:r>
              <a:rPr lang="nl-NL" sz="1600" dirty="0"/>
              <a:t>       P2-K2:  Controleert de security </a:t>
            </a:r>
            <a:r>
              <a:rPr lang="en-US" sz="1600" dirty="0">
                <a:solidFill>
                  <a:srgbClr val="18211E"/>
                </a:solidFill>
              </a:rPr>
              <a:t>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 err="1">
                <a:solidFill>
                  <a:srgbClr val="18211E"/>
                </a:solidFill>
              </a:rPr>
              <a:t>Hbo</a:t>
            </a:r>
            <a:r>
              <a:rPr lang="en-US" sz="1600" dirty="0">
                <a:solidFill>
                  <a:srgbClr val="18211E"/>
                </a:solidFill>
              </a:rPr>
              <a:t>:</a:t>
            </a:r>
          </a:p>
          <a:p>
            <a:r>
              <a:rPr lang="en-US" sz="1600" dirty="0">
                <a:solidFill>
                  <a:srgbClr val="18211E"/>
                </a:solidFill>
              </a:rPr>
              <a:t>       Red &amp; Blue
	</a:t>
            </a:r>
            <a:r>
              <a:rPr lang="en-US" sz="1600" dirty="0" err="1">
                <a:solidFill>
                  <a:srgbClr val="18211E"/>
                </a:solidFill>
              </a:rPr>
              <a:t>Pentesting</a:t>
            </a:r>
            <a:r>
              <a:rPr lang="en-US" sz="1600" dirty="0">
                <a:solidFill>
                  <a:srgbClr val="18211E"/>
                </a:solidFill>
              </a:rPr>
              <a:t> </a:t>
            </a:r>
            <a:r>
              <a:rPr lang="en-US" sz="1600" dirty="0" err="1">
                <a:solidFill>
                  <a:srgbClr val="18211E"/>
                </a:solidFill>
              </a:rPr>
              <a:t>en</a:t>
            </a:r>
            <a:r>
              <a:rPr lang="en-US" sz="1600" dirty="0">
                <a:solidFill>
                  <a:srgbClr val="18211E"/>
                </a:solidFill>
              </a:rPr>
              <a:t> Monitoring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7406640" y="3942272"/>
            <a:ext cx="3886200" cy="1260664"/>
          </a:xfrm>
          <a:prstGeom prst="roundRect">
            <a:avLst>
              <a:gd name="adj" fmla="val 35294"/>
            </a:avLst>
          </a:prstGeom>
          <a:solidFill>
            <a:srgbClr val="173F34"/>
          </a:solidFill>
          <a:ln w="12700">
            <a:solidFill>
              <a:srgbClr val="173F34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18" name="Text 16"/>
          <p:cNvSpPr/>
          <p:nvPr/>
        </p:nvSpPr>
        <p:spPr>
          <a:xfrm>
            <a:off x="7479791" y="4097547"/>
            <a:ext cx="3813049" cy="102766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 err="1">
                <a:solidFill>
                  <a:srgbClr val="FFFFFF"/>
                </a:solidFill>
              </a:rPr>
              <a:t>Tijdens</a:t>
            </a:r>
            <a:r>
              <a:rPr lang="en-US" sz="2800" b="1" dirty="0">
                <a:solidFill>
                  <a:srgbClr val="FFFFFF"/>
                </a:solidFill>
              </a:rPr>
              <a:t> de hackathon oefenen we beide</a:t>
            </a:r>
            <a:endParaRPr lang="en-US" sz="2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50040" y="6519672"/>
            <a:ext cx="182880" cy="13716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50635B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10</a:t>
            </a:fld>
            <a:endParaRPr lang="en-US"/>
          </a:p>
        </p:txBody>
      </p:sp>
      <p:graphicFrame>
        <p:nvGraphicFramePr>
          <p:cNvPr id="19" name="Diagram 18">
            <a:extLst>
              <a:ext uri="{FF2B5EF4-FFF2-40B4-BE49-F238E27FC236}">
                <a16:creationId xmlns:a16="http://schemas.microsoft.com/office/drawing/2014/main" id="{86A21EB8-A60C-F222-1FDB-628AF67146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6923322"/>
              </p:ext>
            </p:extLst>
          </p:nvPr>
        </p:nvGraphicFramePr>
        <p:xfrm>
          <a:off x="-190836" y="4790731"/>
          <a:ext cx="3764951" cy="1884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502920"/>
            <a:ext cx="6126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8211E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Wifi basics 1 – de bouwstenen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48640" y="914400"/>
            <a:ext cx="6126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E5E58"/>
                </a:solidFill>
              </a:rPr>
              <a:t>Wat moet je minimaal snappen voordat je gaat ontwerpen?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640080" y="1325880"/>
            <a:ext cx="3474720" cy="4389120"/>
          </a:xfrm>
          <a:prstGeom prst="roundRect">
            <a:avLst>
              <a:gd name="adj" fmla="val 3684"/>
            </a:avLst>
          </a:prstGeom>
          <a:solidFill>
            <a:srgbClr val="FFFDF8"/>
          </a:solidFill>
          <a:ln w="12700">
            <a:solidFill>
              <a:srgbClr val="D8D3C8"/>
            </a:solidFill>
            <a:prstDash val="solid"/>
          </a:ln>
          <a:effectLst>
            <a:outerShdw blurRad="19050" dist="635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nl-NL"/>
          </a:p>
        </p:txBody>
      </p:sp>
      <p:sp>
        <p:nvSpPr>
          <p:cNvPr id="5" name="Text 3"/>
          <p:cNvSpPr/>
          <p:nvPr/>
        </p:nvSpPr>
        <p:spPr>
          <a:xfrm>
            <a:off x="914400" y="1645920"/>
            <a:ext cx="2468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73F34"/>
                </a:solidFill>
              </a:rPr>
              <a:t>De kern van een wifi-omgeving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914400" y="2233379"/>
            <a:ext cx="2743200" cy="2560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SSID = de naam van het draadloze netwerk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AP = maakt draadloze verbinding mogelijk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switch = verbindt AP’s en bekabelde apparatuur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router/firewall = toegang, segmentatie en internet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4343400" y="1325880"/>
            <a:ext cx="3474720" cy="4389120"/>
          </a:xfrm>
          <a:prstGeom prst="roundRect">
            <a:avLst>
              <a:gd name="adj" fmla="val 3684"/>
            </a:avLst>
          </a:prstGeom>
          <a:solidFill>
            <a:srgbClr val="E6F7F4"/>
          </a:solidFill>
          <a:ln w="12700">
            <a:solidFill>
              <a:srgbClr val="BFE5E1"/>
            </a:solidFill>
            <a:prstDash val="solid"/>
          </a:ln>
          <a:effectLst>
            <a:outerShdw blurRad="19050" dist="635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nl-NL"/>
          </a:p>
        </p:txBody>
      </p:sp>
      <p:sp>
        <p:nvSpPr>
          <p:cNvPr id="8" name="Text 6"/>
          <p:cNvSpPr/>
          <p:nvPr/>
        </p:nvSpPr>
        <p:spPr>
          <a:xfrm>
            <a:off x="4617720" y="1645920"/>
            <a:ext cx="2286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73F34"/>
                </a:solidFill>
              </a:rPr>
              <a:t>Dekking en plaatsing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4617720" y="2148840"/>
            <a:ext cx="2743200" cy="2560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niet alleen bereik, maar ook kwaliteit telt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muren, metaal en drukte beïnvloeden het signaal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meer AP’s is niet automatisch beter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plaats AP’s logisch ten opzichte van gebruikers en ruimtes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8046720" y="1325880"/>
            <a:ext cx="3474720" cy="4389120"/>
          </a:xfrm>
          <a:prstGeom prst="roundRect">
            <a:avLst>
              <a:gd name="adj" fmla="val 3684"/>
            </a:avLst>
          </a:prstGeom>
          <a:solidFill>
            <a:srgbClr val="FFFDF8"/>
          </a:solidFill>
          <a:ln w="12700">
            <a:solidFill>
              <a:srgbClr val="D8D3C8"/>
            </a:solidFill>
            <a:prstDash val="solid"/>
          </a:ln>
          <a:effectLst>
            <a:outerShdw blurRad="19050" dist="635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nl-NL"/>
          </a:p>
        </p:txBody>
      </p:sp>
      <p:sp>
        <p:nvSpPr>
          <p:cNvPr id="11" name="Text 9"/>
          <p:cNvSpPr/>
          <p:nvPr/>
        </p:nvSpPr>
        <p:spPr>
          <a:xfrm>
            <a:off x="8321040" y="1645920"/>
            <a:ext cx="2377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73F34"/>
                </a:solidFill>
              </a:rPr>
              <a:t>Voor Packet Tracer vandaag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8321040" y="2148840"/>
            <a:ext cx="2743200" cy="2560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>
            <a:normAutofit/>
          </a:bodyPr>
          <a:lstStyle/>
          <a:p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b="1" dirty="0" err="1">
                <a:solidFill>
                  <a:srgbClr val="0E8F8D"/>
                </a:solidFill>
              </a:rPr>
              <a:t>Analyseer</a:t>
            </a:r>
            <a:r>
              <a:rPr lang="en-US" sz="1600" b="1" dirty="0">
                <a:solidFill>
                  <a:srgbClr val="0E8F8D"/>
                </a:solidFill>
              </a:rPr>
              <a:t> </a:t>
            </a:r>
            <a:r>
              <a:rPr lang="en-US" sz="1600" b="1" dirty="0" err="1">
                <a:solidFill>
                  <a:srgbClr val="0E8F8D"/>
                </a:solidFill>
              </a:rPr>
              <a:t>eerst</a:t>
            </a:r>
            <a:r>
              <a:rPr lang="en-US" sz="1600" b="1" dirty="0">
                <a:solidFill>
                  <a:srgbClr val="0E8F8D"/>
                </a:solidFill>
              </a:rPr>
              <a:t> </a:t>
            </a:r>
            <a:r>
              <a:rPr lang="en-US" sz="1600" b="1" dirty="0" err="1">
                <a:solidFill>
                  <a:srgbClr val="0E8F8D"/>
                </a:solidFill>
              </a:rPr>
              <a:t>huidige</a:t>
            </a:r>
            <a:r>
              <a:rPr lang="en-US" sz="1600" b="1" dirty="0">
                <a:solidFill>
                  <a:srgbClr val="0E8F8D"/>
                </a:solidFill>
              </a:rPr>
              <a:t> </a:t>
            </a:r>
            <a:r>
              <a:rPr lang="en-US" sz="1600" b="1" dirty="0" err="1">
                <a:solidFill>
                  <a:srgbClr val="0E8F8D"/>
                </a:solidFill>
              </a:rPr>
              <a:t>omgeving</a:t>
            </a:r>
            <a:r>
              <a:rPr lang="en-US" sz="1600" b="1" dirty="0">
                <a:solidFill>
                  <a:srgbClr val="0E8F8D"/>
                </a:solidFill>
              </a:rPr>
              <a:t> in DUO’s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 err="1">
                <a:solidFill>
                  <a:srgbClr val="18211E"/>
                </a:solidFill>
              </a:rPr>
              <a:t>selecteer</a:t>
            </a:r>
            <a:r>
              <a:rPr lang="en-US" sz="1600" dirty="0">
                <a:solidFill>
                  <a:srgbClr val="18211E"/>
                </a:solidFill>
              </a:rPr>
              <a:t> passende AP’s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sluit ze correct aan op switch/router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bouw een eerste logische topologie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denk al na over segmentatie en beheer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50040" y="6519672"/>
            <a:ext cx="182880" cy="13716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50635B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502920"/>
            <a:ext cx="6126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8211E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Wifi basics 2 – security en authenticatie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48640" y="914400"/>
            <a:ext cx="6126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E5E58"/>
                </a:solidFill>
              </a:rPr>
              <a:t>Waarom open of zwak beveiligd wifi direct risico geeft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640080" y="1325880"/>
            <a:ext cx="3657600" cy="4480560"/>
          </a:xfrm>
          <a:prstGeom prst="roundRect">
            <a:avLst>
              <a:gd name="adj" fmla="val 3500"/>
            </a:avLst>
          </a:prstGeom>
          <a:solidFill>
            <a:srgbClr val="FFF2DD"/>
          </a:solidFill>
          <a:ln w="12700">
            <a:solidFill>
              <a:srgbClr val="E7D7B8"/>
            </a:solidFill>
            <a:prstDash val="solid"/>
          </a:ln>
          <a:effectLst>
            <a:outerShdw blurRad="19050" dist="635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nl-NL"/>
          </a:p>
        </p:txBody>
      </p:sp>
      <p:sp>
        <p:nvSpPr>
          <p:cNvPr id="5" name="Text 3"/>
          <p:cNvSpPr/>
          <p:nvPr/>
        </p:nvSpPr>
        <p:spPr>
          <a:xfrm>
            <a:off x="914400" y="1664208"/>
            <a:ext cx="21945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73F34"/>
                </a:solidFill>
              </a:rPr>
              <a:t>Minimaal veilig denken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914400" y="2149530"/>
            <a:ext cx="2926080" cy="26517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D39A39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open wifi is meestal ongeschikt voor beheer of interne toegang
</a:t>
            </a:r>
            <a:r>
              <a:rPr lang="en-US" sz="1600" b="1" dirty="0">
                <a:solidFill>
                  <a:srgbClr val="D39A39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WPA2/WPA3 beschermt verkeer beter dan een open netwerk
</a:t>
            </a:r>
            <a:r>
              <a:rPr lang="en-US" sz="1600" b="1" dirty="0">
                <a:solidFill>
                  <a:srgbClr val="D39A39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een sterk wachtwoord alleen is niet altijd genoeg
</a:t>
            </a:r>
            <a:r>
              <a:rPr lang="en-US" sz="1600" b="1" dirty="0">
                <a:solidFill>
                  <a:srgbClr val="D39A39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gastnetwerk en intern netwerk scheid je bewust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4526280" y="1325880"/>
            <a:ext cx="3566160" cy="4480560"/>
          </a:xfrm>
          <a:prstGeom prst="roundRect">
            <a:avLst>
              <a:gd name="adj" fmla="val 3590"/>
            </a:avLst>
          </a:prstGeom>
          <a:solidFill>
            <a:srgbClr val="FFFDF8"/>
          </a:solidFill>
          <a:ln w="12700">
            <a:solidFill>
              <a:srgbClr val="D8D3C8"/>
            </a:solidFill>
            <a:prstDash val="solid"/>
          </a:ln>
          <a:effectLst>
            <a:outerShdw blurRad="19050" dist="635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nl-NL"/>
          </a:p>
        </p:txBody>
      </p:sp>
      <p:sp>
        <p:nvSpPr>
          <p:cNvPr id="8" name="Text 6"/>
          <p:cNvSpPr/>
          <p:nvPr/>
        </p:nvSpPr>
        <p:spPr>
          <a:xfrm>
            <a:off x="4800600" y="1664208"/>
            <a:ext cx="2468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73F34"/>
                </a:solidFill>
              </a:rPr>
              <a:t>RADIUS / 802.1X in simpele taal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4800600" y="2149530"/>
            <a:ext cx="2834640" cy="26517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centrale authenticatie voor gebruikers of apparaten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handig in grotere en professionelere omgevingen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beter beheerbaar dan één gedeeld wachtwoord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past bij de richting van deze hackathon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8275320" y="1325880"/>
            <a:ext cx="3246120" cy="4480560"/>
          </a:xfrm>
          <a:prstGeom prst="roundRect">
            <a:avLst>
              <a:gd name="adj" fmla="val 3944"/>
            </a:avLst>
          </a:prstGeom>
          <a:solidFill>
            <a:srgbClr val="E6F7F4"/>
          </a:solidFill>
          <a:ln w="12700">
            <a:solidFill>
              <a:srgbClr val="BFE5E1"/>
            </a:solidFill>
            <a:prstDash val="solid"/>
          </a:ln>
          <a:effectLst>
            <a:outerShdw blurRad="19050" dist="635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nl-NL"/>
          </a:p>
        </p:txBody>
      </p:sp>
      <p:sp>
        <p:nvSpPr>
          <p:cNvPr id="11" name="Text 9"/>
          <p:cNvSpPr/>
          <p:nvPr/>
        </p:nvSpPr>
        <p:spPr>
          <a:xfrm>
            <a:off x="8549640" y="1664208"/>
            <a:ext cx="18288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73F34"/>
                </a:solidFill>
              </a:rPr>
              <a:t>Wat wil een hacker?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8549640" y="2103120"/>
            <a:ext cx="2468880" cy="26517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makkelijk verbinden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meeluisteren of zwakke plekken vinden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foute configuratie misbruiken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via wifi verder het netwerk in komen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4572000" y="5285232"/>
            <a:ext cx="3474720" cy="310896"/>
          </a:xfrm>
          <a:prstGeom prst="roundRect">
            <a:avLst>
              <a:gd name="adj" fmla="val 35294"/>
            </a:avLst>
          </a:prstGeom>
          <a:solidFill>
            <a:srgbClr val="173F34"/>
          </a:solidFill>
          <a:ln w="12700">
            <a:solidFill>
              <a:srgbClr val="173F34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14" name="Text 12"/>
          <p:cNvSpPr/>
          <p:nvPr/>
        </p:nvSpPr>
        <p:spPr>
          <a:xfrm>
            <a:off x="4645152" y="5353812"/>
            <a:ext cx="332841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Denk dus altijd: toegang + scheiding + controle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50040" y="6519672"/>
            <a:ext cx="182880" cy="13716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50635B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502920"/>
            <a:ext cx="6126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8211E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Wifi basics 3 – hacken versus verdedigen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48640" y="914400"/>
            <a:ext cx="6126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E5E58"/>
                </a:solidFill>
              </a:rPr>
              <a:t>Jullie hoeven niet alles te pentesten, maar moeten wel weten waar de risico’s zitten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640080" y="1325880"/>
            <a:ext cx="3566160" cy="4480560"/>
          </a:xfrm>
          <a:prstGeom prst="roundRect">
            <a:avLst>
              <a:gd name="adj" fmla="val 3590"/>
            </a:avLst>
          </a:prstGeom>
          <a:solidFill>
            <a:srgbClr val="FFFDF8"/>
          </a:solidFill>
          <a:ln w="12700">
            <a:solidFill>
              <a:srgbClr val="D8D3C8"/>
            </a:solidFill>
            <a:prstDash val="solid"/>
          </a:ln>
          <a:effectLst>
            <a:outerShdw blurRad="19050" dist="635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nl-NL"/>
          </a:p>
        </p:txBody>
      </p:sp>
      <p:sp>
        <p:nvSpPr>
          <p:cNvPr id="5" name="Text 3"/>
          <p:cNvSpPr/>
          <p:nvPr/>
        </p:nvSpPr>
        <p:spPr>
          <a:xfrm>
            <a:off x="914400" y="1664208"/>
            <a:ext cx="21945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73F34"/>
                </a:solidFill>
              </a:rPr>
              <a:t>Aanvallers kijken vaak naar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914400" y="2240280"/>
            <a:ext cx="2834640" cy="26517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zwakke of oude beveiliging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slecht afgeschermde admin-toegang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slechte segmentatie tussen gast en intern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verkeerde aannames: “wifi werkt, dus het is goed”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4434840" y="1325880"/>
            <a:ext cx="3566160" cy="4480560"/>
          </a:xfrm>
          <a:prstGeom prst="roundRect">
            <a:avLst>
              <a:gd name="adj" fmla="val 3590"/>
            </a:avLst>
          </a:prstGeom>
          <a:solidFill>
            <a:srgbClr val="E6F7F4"/>
          </a:solidFill>
          <a:ln w="12700">
            <a:solidFill>
              <a:srgbClr val="BFE5E1"/>
            </a:solidFill>
            <a:prstDash val="solid"/>
          </a:ln>
          <a:effectLst>
            <a:outerShdw blurRad="19050" dist="635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nl-NL"/>
          </a:p>
        </p:txBody>
      </p:sp>
      <p:sp>
        <p:nvSpPr>
          <p:cNvPr id="8" name="Text 6"/>
          <p:cNvSpPr/>
          <p:nvPr/>
        </p:nvSpPr>
        <p:spPr>
          <a:xfrm>
            <a:off x="4709160" y="1664208"/>
            <a:ext cx="21945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73F34"/>
                </a:solidFill>
              </a:rPr>
              <a:t>Verdedigers moeten laten zien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4777740" y="2359325"/>
            <a:ext cx="2834640" cy="26517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logische keuze van apparatuur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netjes aangesloten topologie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bewuste security-keuzes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heldere uitleg waarom het ontwerp klopt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8229600" y="1325880"/>
            <a:ext cx="3291840" cy="4480560"/>
          </a:xfrm>
          <a:prstGeom prst="roundRect">
            <a:avLst>
              <a:gd name="adj" fmla="val 3889"/>
            </a:avLst>
          </a:prstGeom>
          <a:solidFill>
            <a:srgbClr val="FFFDF8"/>
          </a:solidFill>
          <a:ln w="12700">
            <a:solidFill>
              <a:srgbClr val="D8D3C8"/>
            </a:solidFill>
            <a:prstDash val="solid"/>
          </a:ln>
          <a:effectLst>
            <a:outerShdw blurRad="19050" dist="635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nl-NL"/>
          </a:p>
        </p:txBody>
      </p:sp>
      <p:sp>
        <p:nvSpPr>
          <p:cNvPr id="11" name="Text 9"/>
          <p:cNvSpPr/>
          <p:nvPr/>
        </p:nvSpPr>
        <p:spPr>
          <a:xfrm>
            <a:off x="8503920" y="1664208"/>
            <a:ext cx="18288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73F34"/>
                </a:solidFill>
              </a:rPr>
              <a:t>Rol van Collin vandaag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8503920" y="2011680"/>
            <a:ext cx="24688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8211E"/>
                </a:solidFill>
              </a:rPr>
              <a:t>Collin geeft tussendoor extra context bij wifi hacking. Gebruik dat niet als losse show, maar direct als input voor betere keuzes in jullie ontwerp.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4343400" y="5285232"/>
            <a:ext cx="3703320" cy="310896"/>
          </a:xfrm>
          <a:prstGeom prst="roundRect">
            <a:avLst>
              <a:gd name="adj" fmla="val 35294"/>
            </a:avLst>
          </a:prstGeom>
          <a:solidFill>
            <a:srgbClr val="0E8F8D"/>
          </a:solidFill>
          <a:ln w="12700">
            <a:solidFill>
              <a:srgbClr val="0E8F8D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14" name="Text 12"/>
          <p:cNvSpPr/>
          <p:nvPr/>
        </p:nvSpPr>
        <p:spPr>
          <a:xfrm>
            <a:off x="4416552" y="5353812"/>
            <a:ext cx="355701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Goed ontwerp = bouwen + beveiligen + uitleggen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50040" y="6519672"/>
            <a:ext cx="182880" cy="13716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50635B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5"/>
            <a:ext cx="12192000" cy="68008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5"/>
            <a:ext cx="12192000" cy="68008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5"/>
            <a:ext cx="12192000" cy="68008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5"/>
            <a:ext cx="12192000" cy="68008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5"/>
            <a:ext cx="12192000" cy="68008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5"/>
            <a:ext cx="12192000" cy="6800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502920"/>
            <a:ext cx="6126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8211E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Dagplanning – dinsdag 31 maart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48640" y="914400"/>
            <a:ext cx="6126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E5E58"/>
                </a:solidFill>
              </a:rPr>
              <a:t>Praktische flow van ontvangst tot ARTIS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594360" y="1234440"/>
            <a:ext cx="8869680" cy="4526280"/>
          </a:xfrm>
          <a:prstGeom prst="roundRect">
            <a:avLst>
              <a:gd name="adj" fmla="val 2828"/>
            </a:avLst>
          </a:prstGeom>
          <a:solidFill>
            <a:srgbClr val="DDEDE8"/>
          </a:solidFill>
          <a:ln w="12700">
            <a:solidFill>
              <a:srgbClr val="D8D3C8"/>
            </a:solidFill>
            <a:prstDash val="solid"/>
          </a:ln>
          <a:effectLst>
            <a:outerShdw blurRad="19050" dist="635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nl-NL"/>
          </a:p>
        </p:txBody>
      </p:sp>
      <p:sp>
        <p:nvSpPr>
          <p:cNvPr id="5" name="Shape 3"/>
          <p:cNvSpPr/>
          <p:nvPr/>
        </p:nvSpPr>
        <p:spPr>
          <a:xfrm>
            <a:off x="777240" y="1444752"/>
            <a:ext cx="960120" cy="384048"/>
          </a:xfrm>
          <a:prstGeom prst="roundRect">
            <a:avLst>
              <a:gd name="adj" fmla="val 19048"/>
            </a:avLst>
          </a:prstGeom>
          <a:solidFill>
            <a:srgbClr val="173F34"/>
          </a:solidFill>
          <a:ln w="12700">
            <a:solidFill>
              <a:srgbClr val="173F34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6" name="Text 4"/>
          <p:cNvSpPr/>
          <p:nvPr/>
        </p:nvSpPr>
        <p:spPr>
          <a:xfrm>
            <a:off x="868680" y="1545336"/>
            <a:ext cx="7772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12:05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1874520" y="1444752"/>
            <a:ext cx="7315200" cy="384048"/>
          </a:xfrm>
          <a:prstGeom prst="roundRect">
            <a:avLst>
              <a:gd name="adj" fmla="val 19048"/>
            </a:avLst>
          </a:prstGeom>
          <a:solidFill>
            <a:srgbClr val="FFFDF8"/>
          </a:solidFill>
          <a:ln w="12700">
            <a:solidFill>
              <a:srgbClr val="D8D3C8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8" name="Text 6"/>
          <p:cNvSpPr/>
          <p:nvPr/>
        </p:nvSpPr>
        <p:spPr>
          <a:xfrm>
            <a:off x="2011680" y="1527048"/>
            <a:ext cx="5303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8211E"/>
                </a:solidFill>
              </a:rPr>
              <a:t>Welkom op de afdeling en opening van de middag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498080" y="1545336"/>
            <a:ext cx="1463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50" i="1" dirty="0">
                <a:solidFill>
                  <a:srgbClr val="4E5E58"/>
                </a:solidFill>
              </a:rPr>
              <a:t>Esther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777240" y="1892808"/>
            <a:ext cx="960120" cy="384048"/>
          </a:xfrm>
          <a:prstGeom prst="roundRect">
            <a:avLst>
              <a:gd name="adj" fmla="val 19048"/>
            </a:avLst>
          </a:prstGeom>
          <a:solidFill>
            <a:srgbClr val="173F34"/>
          </a:solidFill>
          <a:ln w="12700">
            <a:solidFill>
              <a:srgbClr val="173F34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11" name="Text 9"/>
          <p:cNvSpPr/>
          <p:nvPr/>
        </p:nvSpPr>
        <p:spPr>
          <a:xfrm>
            <a:off x="868680" y="1993392"/>
            <a:ext cx="7772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12:10–12:15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1874520" y="1892808"/>
            <a:ext cx="7315200" cy="384048"/>
          </a:xfrm>
          <a:prstGeom prst="roundRect">
            <a:avLst>
              <a:gd name="adj" fmla="val 19048"/>
            </a:avLst>
          </a:prstGeom>
          <a:solidFill>
            <a:srgbClr val="FFFDF8"/>
          </a:solidFill>
          <a:ln w="12700">
            <a:solidFill>
              <a:srgbClr val="D8D3C8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13" name="Text 11"/>
          <p:cNvSpPr/>
          <p:nvPr/>
        </p:nvSpPr>
        <p:spPr>
          <a:xfrm>
            <a:off x="2011680" y="1975104"/>
            <a:ext cx="5303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8211E"/>
                </a:solidFill>
              </a:rPr>
              <a:t>AD Cyber Security kort toegelicht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7498080" y="1993392"/>
            <a:ext cx="1463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50" i="1" dirty="0">
                <a:solidFill>
                  <a:srgbClr val="4E5E58"/>
                </a:solidFill>
              </a:rPr>
              <a:t>Bas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777240" y="2340864"/>
            <a:ext cx="960120" cy="384048"/>
          </a:xfrm>
          <a:prstGeom prst="roundRect">
            <a:avLst>
              <a:gd name="adj" fmla="val 19048"/>
            </a:avLst>
          </a:prstGeom>
          <a:solidFill>
            <a:srgbClr val="173F34"/>
          </a:solidFill>
          <a:ln w="12700">
            <a:solidFill>
              <a:srgbClr val="173F34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16" name="Text 14"/>
          <p:cNvSpPr/>
          <p:nvPr/>
        </p:nvSpPr>
        <p:spPr>
          <a:xfrm>
            <a:off x="868680" y="2441448"/>
            <a:ext cx="7772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12:15–12:30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1874520" y="2340864"/>
            <a:ext cx="7315200" cy="384048"/>
          </a:xfrm>
          <a:prstGeom prst="roundRect">
            <a:avLst>
              <a:gd name="adj" fmla="val 19048"/>
            </a:avLst>
          </a:prstGeom>
          <a:solidFill>
            <a:srgbClr val="FFFDF8"/>
          </a:solidFill>
          <a:ln w="12700">
            <a:solidFill>
              <a:srgbClr val="D8D3C8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18" name="Text 16"/>
          <p:cNvSpPr/>
          <p:nvPr/>
        </p:nvSpPr>
        <p:spPr>
          <a:xfrm>
            <a:off x="2011680" y="2423160"/>
            <a:ext cx="5303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8211E"/>
                </a:solidFill>
              </a:rPr>
              <a:t>Pre-hackathon wifi uitleg: groepen, theorie, security en hacking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7498080" y="2441448"/>
            <a:ext cx="1463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50" i="1" dirty="0">
                <a:solidFill>
                  <a:srgbClr val="4E5E58"/>
                </a:solidFill>
              </a:rPr>
              <a:t>Adnan</a:t>
            </a:r>
            <a:endParaRPr lang="en-US" sz="1050" dirty="0"/>
          </a:p>
        </p:txBody>
      </p:sp>
      <p:sp>
        <p:nvSpPr>
          <p:cNvPr id="20" name="Shape 18"/>
          <p:cNvSpPr/>
          <p:nvPr/>
        </p:nvSpPr>
        <p:spPr>
          <a:xfrm>
            <a:off x="777240" y="2788920"/>
            <a:ext cx="960120" cy="384048"/>
          </a:xfrm>
          <a:prstGeom prst="roundRect">
            <a:avLst>
              <a:gd name="adj" fmla="val 19048"/>
            </a:avLst>
          </a:prstGeom>
          <a:solidFill>
            <a:srgbClr val="173F34"/>
          </a:solidFill>
          <a:ln w="12700">
            <a:solidFill>
              <a:srgbClr val="173F34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21" name="Text 19"/>
          <p:cNvSpPr/>
          <p:nvPr/>
        </p:nvSpPr>
        <p:spPr>
          <a:xfrm>
            <a:off x="868680" y="2889504"/>
            <a:ext cx="7772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12:30–14:15</a:t>
            </a:r>
            <a:endParaRPr lang="en-US" sz="1200" dirty="0"/>
          </a:p>
        </p:txBody>
      </p:sp>
      <p:sp>
        <p:nvSpPr>
          <p:cNvPr id="22" name="Shape 20"/>
          <p:cNvSpPr/>
          <p:nvPr/>
        </p:nvSpPr>
        <p:spPr>
          <a:xfrm>
            <a:off x="1874520" y="2788920"/>
            <a:ext cx="7315200" cy="384048"/>
          </a:xfrm>
          <a:prstGeom prst="roundRect">
            <a:avLst>
              <a:gd name="adj" fmla="val 19048"/>
            </a:avLst>
          </a:prstGeom>
          <a:solidFill>
            <a:srgbClr val="FFFDF8"/>
          </a:solidFill>
          <a:ln w="12700">
            <a:solidFill>
              <a:srgbClr val="D8D3C8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23" name="Text 21"/>
          <p:cNvSpPr/>
          <p:nvPr/>
        </p:nvSpPr>
        <p:spPr>
          <a:xfrm>
            <a:off x="2011679" y="2843784"/>
            <a:ext cx="5821105" cy="1920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8211E"/>
                </a:solidFill>
              </a:rPr>
              <a:t>Bouwen in Packet Tracer: </a:t>
            </a:r>
            <a:r>
              <a:rPr lang="en-US" sz="1300" b="1" dirty="0" err="1">
                <a:solidFill>
                  <a:srgbClr val="18211E"/>
                </a:solidFill>
              </a:rPr>
              <a:t>topologie</a:t>
            </a:r>
            <a:r>
              <a:rPr lang="en-US" sz="1300" b="1" dirty="0">
                <a:solidFill>
                  <a:srgbClr val="18211E"/>
                </a:solidFill>
              </a:rPr>
              <a:t> </a:t>
            </a:r>
            <a:r>
              <a:rPr lang="en-US" sz="1300" b="1" dirty="0" err="1">
                <a:solidFill>
                  <a:srgbClr val="18211E"/>
                </a:solidFill>
              </a:rPr>
              <a:t>analyseren</a:t>
            </a:r>
            <a:r>
              <a:rPr lang="en-US" sz="1300" b="1" dirty="0">
                <a:solidFill>
                  <a:srgbClr val="18211E"/>
                </a:solidFill>
              </a:rPr>
              <a:t>, AP’s kiezen en aansluiten</a:t>
            </a:r>
            <a:endParaRPr lang="en-US" sz="1300" dirty="0"/>
          </a:p>
        </p:txBody>
      </p:sp>
      <p:sp>
        <p:nvSpPr>
          <p:cNvPr id="24" name="Text 22"/>
          <p:cNvSpPr/>
          <p:nvPr/>
        </p:nvSpPr>
        <p:spPr>
          <a:xfrm>
            <a:off x="7498080" y="2889504"/>
            <a:ext cx="1463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50" i="1" dirty="0">
                <a:solidFill>
                  <a:srgbClr val="4E5E58"/>
                </a:solidFill>
              </a:rPr>
              <a:t>Teams</a:t>
            </a:r>
            <a:endParaRPr lang="en-US" sz="1050" dirty="0"/>
          </a:p>
        </p:txBody>
      </p:sp>
      <p:sp>
        <p:nvSpPr>
          <p:cNvPr id="25" name="Shape 23"/>
          <p:cNvSpPr/>
          <p:nvPr/>
        </p:nvSpPr>
        <p:spPr>
          <a:xfrm>
            <a:off x="777240" y="3236976"/>
            <a:ext cx="960120" cy="384048"/>
          </a:xfrm>
          <a:prstGeom prst="roundRect">
            <a:avLst>
              <a:gd name="adj" fmla="val 19048"/>
            </a:avLst>
          </a:prstGeom>
          <a:solidFill>
            <a:srgbClr val="173F34"/>
          </a:solidFill>
          <a:ln w="12700">
            <a:solidFill>
              <a:srgbClr val="173F34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26" name="Text 24"/>
          <p:cNvSpPr/>
          <p:nvPr/>
        </p:nvSpPr>
        <p:spPr>
          <a:xfrm>
            <a:off x="868680" y="3337560"/>
            <a:ext cx="7772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Tussendoor</a:t>
            </a:r>
            <a:endParaRPr lang="en-US" sz="1200" dirty="0"/>
          </a:p>
        </p:txBody>
      </p:sp>
      <p:sp>
        <p:nvSpPr>
          <p:cNvPr id="27" name="Shape 25"/>
          <p:cNvSpPr/>
          <p:nvPr/>
        </p:nvSpPr>
        <p:spPr>
          <a:xfrm>
            <a:off x="1874520" y="3236976"/>
            <a:ext cx="7315200" cy="384048"/>
          </a:xfrm>
          <a:prstGeom prst="roundRect">
            <a:avLst>
              <a:gd name="adj" fmla="val 19048"/>
            </a:avLst>
          </a:prstGeom>
          <a:solidFill>
            <a:srgbClr val="FFFDF8"/>
          </a:solidFill>
          <a:ln w="12700">
            <a:solidFill>
              <a:srgbClr val="D8D3C8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28" name="Text 26"/>
          <p:cNvSpPr/>
          <p:nvPr/>
        </p:nvSpPr>
        <p:spPr>
          <a:xfrm>
            <a:off x="2011680" y="3319272"/>
            <a:ext cx="5303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8211E"/>
                </a:solidFill>
              </a:rPr>
              <a:t>Korte input van Collin over wifi hacking</a:t>
            </a:r>
            <a:endParaRPr lang="en-US" sz="1300" dirty="0"/>
          </a:p>
        </p:txBody>
      </p:sp>
      <p:sp>
        <p:nvSpPr>
          <p:cNvPr id="29" name="Text 27"/>
          <p:cNvSpPr/>
          <p:nvPr/>
        </p:nvSpPr>
        <p:spPr>
          <a:xfrm>
            <a:off x="7498080" y="3337560"/>
            <a:ext cx="1463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50" i="1" dirty="0">
                <a:solidFill>
                  <a:srgbClr val="4E5E58"/>
                </a:solidFill>
              </a:rPr>
              <a:t>Collin</a:t>
            </a:r>
            <a:endParaRPr lang="en-US" sz="1050" dirty="0"/>
          </a:p>
        </p:txBody>
      </p:sp>
      <p:sp>
        <p:nvSpPr>
          <p:cNvPr id="30" name="Shape 28"/>
          <p:cNvSpPr/>
          <p:nvPr/>
        </p:nvSpPr>
        <p:spPr>
          <a:xfrm>
            <a:off x="777240" y="3685032"/>
            <a:ext cx="960120" cy="384048"/>
          </a:xfrm>
          <a:prstGeom prst="roundRect">
            <a:avLst>
              <a:gd name="adj" fmla="val 19048"/>
            </a:avLst>
          </a:prstGeom>
          <a:solidFill>
            <a:srgbClr val="173F34"/>
          </a:solidFill>
          <a:ln w="12700">
            <a:solidFill>
              <a:srgbClr val="173F34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31" name="Text 29"/>
          <p:cNvSpPr/>
          <p:nvPr/>
        </p:nvSpPr>
        <p:spPr>
          <a:xfrm>
            <a:off x="868680" y="3785616"/>
            <a:ext cx="7772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14:15</a:t>
            </a:r>
            <a:endParaRPr lang="en-US" sz="1200" dirty="0"/>
          </a:p>
        </p:txBody>
      </p:sp>
      <p:sp>
        <p:nvSpPr>
          <p:cNvPr id="32" name="Shape 30"/>
          <p:cNvSpPr/>
          <p:nvPr/>
        </p:nvSpPr>
        <p:spPr>
          <a:xfrm>
            <a:off x="1874520" y="3685032"/>
            <a:ext cx="7315200" cy="384048"/>
          </a:xfrm>
          <a:prstGeom prst="roundRect">
            <a:avLst>
              <a:gd name="adj" fmla="val 19048"/>
            </a:avLst>
          </a:prstGeom>
          <a:solidFill>
            <a:srgbClr val="FFFDF8"/>
          </a:solidFill>
          <a:ln w="12700">
            <a:solidFill>
              <a:srgbClr val="D8D3C8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33" name="Text 31"/>
          <p:cNvSpPr/>
          <p:nvPr/>
        </p:nvSpPr>
        <p:spPr>
          <a:xfrm>
            <a:off x="2011680" y="3767328"/>
            <a:ext cx="5303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8211E"/>
                </a:solidFill>
              </a:rPr>
              <a:t>Vertrek lopend naar ARTIS</a:t>
            </a:r>
            <a:endParaRPr lang="en-US" sz="1300" dirty="0"/>
          </a:p>
        </p:txBody>
      </p:sp>
      <p:sp>
        <p:nvSpPr>
          <p:cNvPr id="34" name="Text 32"/>
          <p:cNvSpPr/>
          <p:nvPr/>
        </p:nvSpPr>
        <p:spPr>
          <a:xfrm>
            <a:off x="7498080" y="3785616"/>
            <a:ext cx="1463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50" i="1" dirty="0">
                <a:solidFill>
                  <a:srgbClr val="4E5E58"/>
                </a:solidFill>
              </a:rPr>
              <a:t>Iedereen</a:t>
            </a:r>
            <a:endParaRPr lang="en-US" sz="1050" dirty="0"/>
          </a:p>
        </p:txBody>
      </p:sp>
      <p:sp>
        <p:nvSpPr>
          <p:cNvPr id="35" name="Shape 33"/>
          <p:cNvSpPr/>
          <p:nvPr/>
        </p:nvSpPr>
        <p:spPr>
          <a:xfrm>
            <a:off x="777240" y="4133088"/>
            <a:ext cx="960120" cy="384048"/>
          </a:xfrm>
          <a:prstGeom prst="roundRect">
            <a:avLst>
              <a:gd name="adj" fmla="val 19048"/>
            </a:avLst>
          </a:prstGeom>
          <a:solidFill>
            <a:srgbClr val="173F34"/>
          </a:solidFill>
          <a:ln w="12700">
            <a:solidFill>
              <a:srgbClr val="173F34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36" name="Text 34"/>
          <p:cNvSpPr/>
          <p:nvPr/>
        </p:nvSpPr>
        <p:spPr>
          <a:xfrm>
            <a:off x="868680" y="4233672"/>
            <a:ext cx="7772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15:00</a:t>
            </a:r>
            <a:endParaRPr lang="en-US" sz="1200" dirty="0"/>
          </a:p>
        </p:txBody>
      </p:sp>
      <p:sp>
        <p:nvSpPr>
          <p:cNvPr id="37" name="Shape 35"/>
          <p:cNvSpPr/>
          <p:nvPr/>
        </p:nvSpPr>
        <p:spPr>
          <a:xfrm>
            <a:off x="1874520" y="4133088"/>
            <a:ext cx="7315200" cy="384048"/>
          </a:xfrm>
          <a:prstGeom prst="roundRect">
            <a:avLst>
              <a:gd name="adj" fmla="val 19048"/>
            </a:avLst>
          </a:prstGeom>
          <a:solidFill>
            <a:srgbClr val="FFFDF8"/>
          </a:solidFill>
          <a:ln w="12700">
            <a:solidFill>
              <a:srgbClr val="D8D3C8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38" name="Text 36"/>
          <p:cNvSpPr/>
          <p:nvPr/>
        </p:nvSpPr>
        <p:spPr>
          <a:xfrm>
            <a:off x="2011680" y="4215384"/>
            <a:ext cx="5303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8211E"/>
                </a:solidFill>
              </a:rPr>
              <a:t>Presentatie opdrachtgever bij ARTIS</a:t>
            </a:r>
            <a:endParaRPr lang="en-US" sz="1300" dirty="0"/>
          </a:p>
        </p:txBody>
      </p:sp>
      <p:sp>
        <p:nvSpPr>
          <p:cNvPr id="39" name="Text 37"/>
          <p:cNvSpPr/>
          <p:nvPr/>
        </p:nvSpPr>
        <p:spPr>
          <a:xfrm>
            <a:off x="7498080" y="4233672"/>
            <a:ext cx="1463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50" i="1" dirty="0">
                <a:solidFill>
                  <a:srgbClr val="4E5E58"/>
                </a:solidFill>
              </a:rPr>
              <a:t>Rick</a:t>
            </a:r>
            <a:endParaRPr lang="en-US" sz="1050" dirty="0"/>
          </a:p>
        </p:txBody>
      </p:sp>
      <p:sp>
        <p:nvSpPr>
          <p:cNvPr id="40" name="Shape 38"/>
          <p:cNvSpPr/>
          <p:nvPr/>
        </p:nvSpPr>
        <p:spPr>
          <a:xfrm>
            <a:off x="777240" y="4581144"/>
            <a:ext cx="960120" cy="384048"/>
          </a:xfrm>
          <a:prstGeom prst="roundRect">
            <a:avLst>
              <a:gd name="adj" fmla="val 19048"/>
            </a:avLst>
          </a:prstGeom>
          <a:solidFill>
            <a:srgbClr val="173F34"/>
          </a:solidFill>
          <a:ln w="12700">
            <a:solidFill>
              <a:srgbClr val="173F34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41" name="Text 39"/>
          <p:cNvSpPr/>
          <p:nvPr/>
        </p:nvSpPr>
        <p:spPr>
          <a:xfrm>
            <a:off x="868680" y="4681728"/>
            <a:ext cx="7772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±15:15</a:t>
            </a:r>
            <a:endParaRPr lang="en-US" sz="1200" dirty="0"/>
          </a:p>
        </p:txBody>
      </p:sp>
      <p:sp>
        <p:nvSpPr>
          <p:cNvPr id="42" name="Shape 40"/>
          <p:cNvSpPr/>
          <p:nvPr/>
        </p:nvSpPr>
        <p:spPr>
          <a:xfrm>
            <a:off x="1874520" y="4581144"/>
            <a:ext cx="7315200" cy="384048"/>
          </a:xfrm>
          <a:prstGeom prst="roundRect">
            <a:avLst>
              <a:gd name="adj" fmla="val 19048"/>
            </a:avLst>
          </a:prstGeom>
          <a:solidFill>
            <a:srgbClr val="FFFDF8"/>
          </a:solidFill>
          <a:ln w="12700">
            <a:solidFill>
              <a:srgbClr val="D8D3C8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43" name="Text 41"/>
          <p:cNvSpPr/>
          <p:nvPr/>
        </p:nvSpPr>
        <p:spPr>
          <a:xfrm>
            <a:off x="2011680" y="4663440"/>
            <a:ext cx="5303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8211E"/>
                </a:solidFill>
              </a:rPr>
              <a:t>Opdrachtuitleg op </a:t>
            </a:r>
            <a:r>
              <a:rPr lang="en-US" sz="1300" b="1" dirty="0" err="1">
                <a:solidFill>
                  <a:srgbClr val="18211E"/>
                </a:solidFill>
              </a:rPr>
              <a:t>locatie</a:t>
            </a:r>
            <a:endParaRPr lang="en-US" sz="1300" dirty="0"/>
          </a:p>
        </p:txBody>
      </p:sp>
      <p:sp>
        <p:nvSpPr>
          <p:cNvPr id="44" name="Text 42"/>
          <p:cNvSpPr/>
          <p:nvPr/>
        </p:nvSpPr>
        <p:spPr>
          <a:xfrm>
            <a:off x="7498080" y="4681728"/>
            <a:ext cx="1463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50" i="1" dirty="0">
                <a:solidFill>
                  <a:srgbClr val="4E5E58"/>
                </a:solidFill>
              </a:rPr>
              <a:t>Adnan</a:t>
            </a:r>
            <a:endParaRPr lang="en-US" sz="1050" dirty="0"/>
          </a:p>
        </p:txBody>
      </p:sp>
      <p:sp>
        <p:nvSpPr>
          <p:cNvPr id="45" name="Shape 43"/>
          <p:cNvSpPr/>
          <p:nvPr/>
        </p:nvSpPr>
        <p:spPr>
          <a:xfrm>
            <a:off x="777240" y="5029200"/>
            <a:ext cx="960120" cy="384048"/>
          </a:xfrm>
          <a:prstGeom prst="roundRect">
            <a:avLst>
              <a:gd name="adj" fmla="val 19048"/>
            </a:avLst>
          </a:prstGeom>
          <a:solidFill>
            <a:srgbClr val="173F34"/>
          </a:solidFill>
          <a:ln w="12700">
            <a:solidFill>
              <a:srgbClr val="173F34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46" name="Text 44"/>
          <p:cNvSpPr/>
          <p:nvPr/>
        </p:nvSpPr>
        <p:spPr>
          <a:xfrm>
            <a:off x="868680" y="5129784"/>
            <a:ext cx="7772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Tot 18:00</a:t>
            </a:r>
            <a:endParaRPr lang="en-US" sz="1200" dirty="0"/>
          </a:p>
        </p:txBody>
      </p:sp>
      <p:sp>
        <p:nvSpPr>
          <p:cNvPr id="47" name="Shape 45"/>
          <p:cNvSpPr/>
          <p:nvPr/>
        </p:nvSpPr>
        <p:spPr>
          <a:xfrm>
            <a:off x="1874520" y="5029200"/>
            <a:ext cx="7315200" cy="384048"/>
          </a:xfrm>
          <a:prstGeom prst="roundRect">
            <a:avLst>
              <a:gd name="adj" fmla="val 19048"/>
            </a:avLst>
          </a:prstGeom>
          <a:solidFill>
            <a:srgbClr val="FFFDF8"/>
          </a:solidFill>
          <a:ln w="12700">
            <a:solidFill>
              <a:srgbClr val="D8D3C8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48" name="Text 46"/>
          <p:cNvSpPr/>
          <p:nvPr/>
        </p:nvSpPr>
        <p:spPr>
          <a:xfrm>
            <a:off x="2011680" y="5111496"/>
            <a:ext cx="5303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8211E"/>
                </a:solidFill>
              </a:rPr>
              <a:t>Vrij rondlopen, observeren, wifi verkennen en ARTIS bekijken</a:t>
            </a:r>
            <a:endParaRPr lang="en-US" sz="1300" dirty="0"/>
          </a:p>
        </p:txBody>
      </p:sp>
      <p:sp>
        <p:nvSpPr>
          <p:cNvPr id="49" name="Text 47"/>
          <p:cNvSpPr/>
          <p:nvPr/>
        </p:nvSpPr>
        <p:spPr>
          <a:xfrm>
            <a:off x="7498080" y="5129784"/>
            <a:ext cx="1463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50" i="1" dirty="0">
                <a:solidFill>
                  <a:srgbClr val="4E5E58"/>
                </a:solidFill>
              </a:rPr>
              <a:t>Teams</a:t>
            </a:r>
            <a:endParaRPr lang="en-US" sz="1050" dirty="0"/>
          </a:p>
        </p:txBody>
      </p:sp>
      <p:sp>
        <p:nvSpPr>
          <p:cNvPr id="50" name="Shape 48"/>
          <p:cNvSpPr/>
          <p:nvPr/>
        </p:nvSpPr>
        <p:spPr>
          <a:xfrm>
            <a:off x="9646920" y="1234440"/>
            <a:ext cx="1965960" cy="4526280"/>
          </a:xfrm>
          <a:prstGeom prst="roundRect">
            <a:avLst>
              <a:gd name="adj" fmla="val 6512"/>
            </a:avLst>
          </a:prstGeom>
          <a:solidFill>
            <a:srgbClr val="FFFDF8"/>
          </a:solidFill>
          <a:ln w="12700">
            <a:solidFill>
              <a:srgbClr val="D8D3C8"/>
            </a:solidFill>
            <a:prstDash val="solid"/>
          </a:ln>
          <a:effectLst>
            <a:outerShdw blurRad="19050" dist="635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nl-NL"/>
          </a:p>
        </p:txBody>
      </p:sp>
      <p:sp>
        <p:nvSpPr>
          <p:cNvPr id="51" name="Text 49"/>
          <p:cNvSpPr/>
          <p:nvPr/>
        </p:nvSpPr>
        <p:spPr>
          <a:xfrm>
            <a:off x="9893808" y="1481328"/>
            <a:ext cx="1463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8211E"/>
                </a:solidFill>
              </a:rPr>
              <a:t>Wat we vandaag willen bereiken</a:t>
            </a:r>
            <a:endParaRPr lang="en-US" sz="1600" dirty="0"/>
          </a:p>
        </p:txBody>
      </p:sp>
      <p:sp>
        <p:nvSpPr>
          <p:cNvPr id="52" name="Text 50"/>
          <p:cNvSpPr/>
          <p:nvPr/>
        </p:nvSpPr>
        <p:spPr>
          <a:xfrm>
            <a:off x="9860280" y="2167128"/>
            <a:ext cx="1737360" cy="3419856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E8F8D"/>
                </a:solidFill>
              </a:rPr>
              <a:t>• </a:t>
            </a:r>
            <a:r>
              <a:rPr lang="en-US" dirty="0">
                <a:solidFill>
                  <a:srgbClr val="18211E"/>
                </a:solidFill>
              </a:rPr>
              <a:t>Iedereen werkend in Packet Tracer
</a:t>
            </a:r>
            <a:r>
              <a:rPr lang="en-US" b="1" dirty="0">
                <a:solidFill>
                  <a:srgbClr val="0E8F8D"/>
                </a:solidFill>
              </a:rPr>
              <a:t>• </a:t>
            </a:r>
            <a:r>
              <a:rPr lang="en-US" dirty="0">
                <a:solidFill>
                  <a:srgbClr val="18211E"/>
                </a:solidFill>
              </a:rPr>
              <a:t>Eerste topologie staat klaar
</a:t>
            </a:r>
            <a:r>
              <a:rPr lang="en-US" b="1" dirty="0">
                <a:solidFill>
                  <a:srgbClr val="0E8F8D"/>
                </a:solidFill>
              </a:rPr>
              <a:t>• </a:t>
            </a:r>
            <a:r>
              <a:rPr lang="en-US" dirty="0">
                <a:solidFill>
                  <a:srgbClr val="18211E"/>
                </a:solidFill>
              </a:rPr>
              <a:t>Teams begrijpen de opdrachtcontext
</a:t>
            </a:r>
            <a:r>
              <a:rPr lang="en-US" b="1" dirty="0">
                <a:solidFill>
                  <a:srgbClr val="0E8F8D"/>
                </a:solidFill>
              </a:rPr>
              <a:t>• </a:t>
            </a:r>
            <a:r>
              <a:rPr lang="en-US" dirty="0">
                <a:solidFill>
                  <a:srgbClr val="18211E"/>
                </a:solidFill>
              </a:rPr>
              <a:t>Tijdens ARTIS al gericht leren kijken</a:t>
            </a:r>
            <a:endParaRPr lang="en-US" dirty="0"/>
          </a:p>
        </p:txBody>
      </p:sp>
      <p:sp>
        <p:nvSpPr>
          <p:cNvPr id="56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50040" y="6519672"/>
            <a:ext cx="182880" cy="13716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50635B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5"/>
            <a:ext cx="12192000" cy="68008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5"/>
            <a:ext cx="12192000" cy="68008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5"/>
            <a:ext cx="12192000" cy="68008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502920"/>
            <a:ext cx="6126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8211E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Opdrachtblok 12:30–14:15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48640" y="914400"/>
            <a:ext cx="6126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E5E58"/>
                </a:solidFill>
              </a:rPr>
              <a:t>Wat je team in Packet Tracer moet doen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640080" y="1298448"/>
            <a:ext cx="5303520" cy="4526280"/>
          </a:xfrm>
          <a:prstGeom prst="roundRect">
            <a:avLst>
              <a:gd name="adj" fmla="val 2828"/>
            </a:avLst>
          </a:prstGeom>
          <a:solidFill>
            <a:srgbClr val="FFFDF8"/>
          </a:solidFill>
          <a:ln w="12700">
            <a:solidFill>
              <a:srgbClr val="D8D3C8"/>
            </a:solidFill>
            <a:prstDash val="solid"/>
          </a:ln>
          <a:effectLst>
            <a:outerShdw blurRad="19050" dist="635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nl-NL"/>
          </a:p>
        </p:txBody>
      </p:sp>
      <p:sp>
        <p:nvSpPr>
          <p:cNvPr id="5" name="Text 3"/>
          <p:cNvSpPr/>
          <p:nvPr/>
        </p:nvSpPr>
        <p:spPr>
          <a:xfrm>
            <a:off x="914399" y="1645920"/>
            <a:ext cx="2631057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73F34"/>
                </a:solidFill>
              </a:rPr>
              <a:t>Concrete opdracht</a:t>
            </a:r>
            <a:endParaRPr lang="en-US" sz="2100" dirty="0"/>
          </a:p>
        </p:txBody>
      </p:sp>
      <p:sp>
        <p:nvSpPr>
          <p:cNvPr id="6" name="Text 4"/>
          <p:cNvSpPr/>
          <p:nvPr/>
        </p:nvSpPr>
        <p:spPr>
          <a:xfrm>
            <a:off x="914400" y="2111919"/>
            <a:ext cx="4434840" cy="2743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>
            <a:normAutofit fontScale="85000" lnSpcReduction="10000"/>
          </a:bodyPr>
          <a:lstStyle/>
          <a:p>
            <a:r>
              <a:rPr lang="en-US" b="1" dirty="0">
                <a:solidFill>
                  <a:srgbClr val="0E8F8D"/>
                </a:solidFill>
              </a:rPr>
              <a:t>• </a:t>
            </a:r>
            <a:r>
              <a:rPr lang="en-US" b="1" dirty="0" err="1">
                <a:solidFill>
                  <a:srgbClr val="0E8F8D"/>
                </a:solidFill>
              </a:rPr>
              <a:t>Analyseer</a:t>
            </a:r>
            <a:r>
              <a:rPr lang="en-US" b="1" dirty="0">
                <a:solidFill>
                  <a:srgbClr val="0E8F8D"/>
                </a:solidFill>
              </a:rPr>
              <a:t> </a:t>
            </a:r>
            <a:r>
              <a:rPr lang="en-US" b="1" dirty="0" err="1">
                <a:solidFill>
                  <a:srgbClr val="0E8F8D"/>
                </a:solidFill>
              </a:rPr>
              <a:t>bestaande</a:t>
            </a:r>
            <a:r>
              <a:rPr lang="en-US" b="1" dirty="0">
                <a:solidFill>
                  <a:srgbClr val="0E8F8D"/>
                </a:solidFill>
              </a:rPr>
              <a:t> </a:t>
            </a:r>
            <a:r>
              <a:rPr lang="en-US" b="1" dirty="0" err="1">
                <a:solidFill>
                  <a:srgbClr val="0E8F8D"/>
                </a:solidFill>
              </a:rPr>
              <a:t>omgeving</a:t>
            </a:r>
            <a:r>
              <a:rPr lang="en-US" b="1" dirty="0">
                <a:solidFill>
                  <a:srgbClr val="0E8F8D"/>
                </a:solidFill>
              </a:rPr>
              <a:t>, </a:t>
            </a:r>
            <a:r>
              <a:rPr lang="en-US" b="1" dirty="0" err="1">
                <a:solidFill>
                  <a:srgbClr val="0E8F8D"/>
                </a:solidFill>
              </a:rPr>
              <a:t>individueel</a:t>
            </a:r>
            <a:r>
              <a:rPr lang="en-US" b="1" dirty="0">
                <a:solidFill>
                  <a:srgbClr val="0E8F8D"/>
                </a:solidFill>
              </a:rPr>
              <a:t> (forms: </a:t>
            </a:r>
            <a:r>
              <a:rPr lang="en-US" b="1" dirty="0">
                <a:solidFill>
                  <a:srgbClr val="0E8F8D"/>
                </a:solidFill>
                <a:hlinkClick r:id="rId3"/>
              </a:rPr>
              <a:t>https://forms.cloud.microsoft/e/sctdYbFwK3</a:t>
            </a:r>
            <a:endParaRPr lang="en-US" b="1" dirty="0">
              <a:solidFill>
                <a:srgbClr val="0E8F8D"/>
              </a:solidFill>
            </a:endParaRPr>
          </a:p>
          <a:p>
            <a:r>
              <a:rPr lang="en-US" b="1" dirty="0">
                <a:solidFill>
                  <a:srgbClr val="0E8F8D"/>
                </a:solidFill>
              </a:rPr>
              <a:t>)</a:t>
            </a:r>
          </a:p>
          <a:p>
            <a:r>
              <a:rPr lang="en-US" sz="1700" b="1" dirty="0">
                <a:solidFill>
                  <a:srgbClr val="0E8F8D"/>
                </a:solidFill>
              </a:rPr>
              <a:t>• Bouw met je </a:t>
            </a:r>
            <a:r>
              <a:rPr lang="en-US" sz="1700" b="1" dirty="0" err="1">
                <a:solidFill>
                  <a:srgbClr val="0E8F8D"/>
                </a:solidFill>
              </a:rPr>
              <a:t>groep</a:t>
            </a:r>
            <a:r>
              <a:rPr lang="en-US" sz="1700" b="1" dirty="0">
                <a:solidFill>
                  <a:srgbClr val="0E8F8D"/>
                </a:solidFill>
              </a:rPr>
              <a:t> </a:t>
            </a:r>
            <a:r>
              <a:rPr lang="en-US" sz="1700" b="1" dirty="0" err="1">
                <a:solidFill>
                  <a:srgbClr val="0E8F8D"/>
                </a:solidFill>
              </a:rPr>
              <a:t>vervolgens</a:t>
            </a:r>
            <a:r>
              <a:rPr lang="en-US" sz="1700" b="1" dirty="0">
                <a:solidFill>
                  <a:srgbClr val="0E8F8D"/>
                </a:solidFill>
              </a:rPr>
              <a:t> </a:t>
            </a:r>
            <a:r>
              <a:rPr lang="en-US" sz="1700" b="1" dirty="0" err="1">
                <a:solidFill>
                  <a:srgbClr val="0E8F8D"/>
                </a:solidFill>
              </a:rPr>
              <a:t>een</a:t>
            </a:r>
            <a:r>
              <a:rPr lang="en-US" sz="1700" b="1" dirty="0">
                <a:solidFill>
                  <a:srgbClr val="0E8F8D"/>
                </a:solidFill>
              </a:rPr>
              <a:t> </a:t>
            </a:r>
            <a:r>
              <a:rPr lang="en-US" sz="1700" b="1" dirty="0" err="1">
                <a:solidFill>
                  <a:srgbClr val="0E8F8D"/>
                </a:solidFill>
              </a:rPr>
              <a:t>eerste</a:t>
            </a:r>
            <a:r>
              <a:rPr lang="en-US" sz="1700" b="1" dirty="0">
                <a:solidFill>
                  <a:srgbClr val="0E8F8D"/>
                </a:solidFill>
              </a:rPr>
              <a:t> </a:t>
            </a:r>
            <a:r>
              <a:rPr lang="en-US" sz="1700" b="1" dirty="0" err="1">
                <a:solidFill>
                  <a:srgbClr val="0E8F8D"/>
                </a:solidFill>
              </a:rPr>
              <a:t>omgeving</a:t>
            </a:r>
            <a:r>
              <a:rPr lang="en-US" sz="1700" b="1" dirty="0">
                <a:solidFill>
                  <a:srgbClr val="0E8F8D"/>
                </a:solidFill>
              </a:rPr>
              <a:t> </a:t>
            </a:r>
            <a:r>
              <a:rPr lang="en-US" sz="1700" b="1" dirty="0" err="1">
                <a:solidFill>
                  <a:srgbClr val="0E8F8D"/>
                </a:solidFill>
              </a:rPr>
              <a:t>voor</a:t>
            </a:r>
            <a:r>
              <a:rPr lang="en-US" sz="1700" b="1" dirty="0">
                <a:solidFill>
                  <a:srgbClr val="0E8F8D"/>
                </a:solidFill>
              </a:rPr>
              <a:t> Artis</a:t>
            </a:r>
            <a:r>
              <a:rPr lang="en-US" sz="1700" dirty="0">
                <a:solidFill>
                  <a:srgbClr val="18211E"/>
                </a:solidFill>
              </a:rPr>
              <a:t>
</a:t>
            </a:r>
            <a:r>
              <a:rPr lang="en-US" sz="1700" b="1" dirty="0">
                <a:solidFill>
                  <a:srgbClr val="0E8F8D"/>
                </a:solidFill>
              </a:rPr>
              <a:t>• </a:t>
            </a:r>
            <a:r>
              <a:rPr lang="en-US" sz="1700" dirty="0">
                <a:solidFill>
                  <a:srgbClr val="18211E"/>
                </a:solidFill>
              </a:rPr>
              <a:t>bouw een topologie die lijkt op een </a:t>
            </a:r>
            <a:r>
              <a:rPr lang="en-US" sz="1700" dirty="0" err="1">
                <a:solidFill>
                  <a:srgbClr val="18211E"/>
                </a:solidFill>
              </a:rPr>
              <a:t>echte</a:t>
            </a:r>
            <a:r>
              <a:rPr lang="en-US" sz="1700" dirty="0">
                <a:solidFill>
                  <a:srgbClr val="18211E"/>
                </a:solidFill>
              </a:rPr>
              <a:t> </a:t>
            </a:r>
            <a:r>
              <a:rPr lang="en-US" sz="1700" dirty="0" err="1">
                <a:solidFill>
                  <a:srgbClr val="18211E"/>
                </a:solidFill>
              </a:rPr>
              <a:t>omgeving</a:t>
            </a:r>
            <a:r>
              <a:rPr lang="en-US" sz="1700" dirty="0">
                <a:solidFill>
                  <a:srgbClr val="18211E"/>
                </a:solidFill>
              </a:rPr>
              <a:t> (</a:t>
            </a:r>
            <a:r>
              <a:rPr lang="en-US" sz="1700" dirty="0" err="1">
                <a:solidFill>
                  <a:srgbClr val="18211E"/>
                </a:solidFill>
              </a:rPr>
              <a:t>wlc</a:t>
            </a:r>
            <a:r>
              <a:rPr lang="en-US" sz="1700" dirty="0">
                <a:solidFill>
                  <a:srgbClr val="18211E"/>
                </a:solidFill>
              </a:rPr>
              <a:t> + 5 ap’s, 2 </a:t>
            </a:r>
            <a:r>
              <a:rPr lang="en-US" sz="1700" dirty="0" err="1">
                <a:solidFill>
                  <a:srgbClr val="18211E"/>
                </a:solidFill>
              </a:rPr>
              <a:t>ssids</a:t>
            </a:r>
            <a:r>
              <a:rPr lang="en-US" sz="1700" dirty="0">
                <a:solidFill>
                  <a:srgbClr val="18211E"/>
                </a:solidFill>
              </a:rPr>
              <a:t>, radius, </a:t>
            </a:r>
            <a:r>
              <a:rPr lang="en-US" sz="1700" dirty="0" err="1">
                <a:solidFill>
                  <a:srgbClr val="18211E"/>
                </a:solidFill>
              </a:rPr>
              <a:t>dhcp</a:t>
            </a:r>
            <a:r>
              <a:rPr lang="en-US" sz="1700">
                <a:solidFill>
                  <a:srgbClr val="18211E"/>
                </a:solidFill>
              </a:rPr>
              <a:t> server)</a:t>
            </a:r>
            <a:r>
              <a:rPr lang="en-US" sz="1700" dirty="0">
                <a:solidFill>
                  <a:srgbClr val="18211E"/>
                </a:solidFill>
              </a:rPr>
              <a:t>
</a:t>
            </a:r>
            <a:r>
              <a:rPr lang="en-US" sz="1700" b="1" dirty="0">
                <a:solidFill>
                  <a:srgbClr val="0E8F8D"/>
                </a:solidFill>
              </a:rPr>
              <a:t>• </a:t>
            </a:r>
            <a:r>
              <a:rPr lang="en-US" sz="1700" dirty="0">
                <a:solidFill>
                  <a:srgbClr val="18211E"/>
                </a:solidFill>
              </a:rPr>
              <a:t>kies passende access points
</a:t>
            </a:r>
            <a:r>
              <a:rPr lang="en-US" sz="1700" b="1" dirty="0">
                <a:solidFill>
                  <a:srgbClr val="0E8F8D"/>
                </a:solidFill>
              </a:rPr>
              <a:t>• </a:t>
            </a:r>
            <a:r>
              <a:rPr lang="en-US" sz="1700" dirty="0">
                <a:solidFill>
                  <a:srgbClr val="18211E"/>
                </a:solidFill>
              </a:rPr>
              <a:t>sluit AP’s, switch en router correct aan
</a:t>
            </a:r>
            <a:r>
              <a:rPr lang="en-US" sz="1700" b="1" dirty="0">
                <a:solidFill>
                  <a:srgbClr val="0E8F8D"/>
                </a:solidFill>
              </a:rPr>
              <a:t>• </a:t>
            </a:r>
            <a:r>
              <a:rPr lang="en-US" sz="1700" dirty="0">
                <a:solidFill>
                  <a:srgbClr val="18211E"/>
                </a:solidFill>
              </a:rPr>
              <a:t>maak een eerste opzet waar je later op kunt doorbouwen</a:t>
            </a:r>
            <a:endParaRPr lang="en-US" sz="1700" dirty="0"/>
          </a:p>
        </p:txBody>
      </p:sp>
      <p:sp>
        <p:nvSpPr>
          <p:cNvPr id="7" name="Shape 5"/>
          <p:cNvSpPr/>
          <p:nvPr/>
        </p:nvSpPr>
        <p:spPr>
          <a:xfrm>
            <a:off x="6172200" y="1298448"/>
            <a:ext cx="2468880" cy="4526280"/>
          </a:xfrm>
          <a:prstGeom prst="roundRect">
            <a:avLst>
              <a:gd name="adj" fmla="val 5185"/>
            </a:avLst>
          </a:prstGeom>
          <a:solidFill>
            <a:srgbClr val="E6F7F4"/>
          </a:solidFill>
          <a:ln w="12700">
            <a:solidFill>
              <a:srgbClr val="BFE5E1"/>
            </a:solidFill>
            <a:prstDash val="solid"/>
          </a:ln>
          <a:effectLst>
            <a:outerShdw blurRad="19050" dist="635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nl-NL"/>
          </a:p>
        </p:txBody>
      </p:sp>
      <p:sp>
        <p:nvSpPr>
          <p:cNvPr id="8" name="Text 6"/>
          <p:cNvSpPr/>
          <p:nvPr/>
        </p:nvSpPr>
        <p:spPr>
          <a:xfrm>
            <a:off x="6446520" y="1645920"/>
            <a:ext cx="10972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73F34"/>
                </a:solidFill>
              </a:rPr>
              <a:t>Let op</a:t>
            </a:r>
            <a:endParaRPr lang="en-US" sz="2100" dirty="0"/>
          </a:p>
        </p:txBody>
      </p:sp>
      <p:sp>
        <p:nvSpPr>
          <p:cNvPr id="9" name="Text 7"/>
          <p:cNvSpPr/>
          <p:nvPr/>
        </p:nvSpPr>
        <p:spPr>
          <a:xfrm>
            <a:off x="6446520" y="1993392"/>
            <a:ext cx="1828800" cy="2834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werk als team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maak keuzes bewust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vraag door als iets niet duidelijk is
</a:t>
            </a: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dirty="0">
                <a:solidFill>
                  <a:srgbClr val="18211E"/>
                </a:solidFill>
              </a:rPr>
              <a:t>schrijf alvast op waarom je iets zo doet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8869680" y="1298448"/>
            <a:ext cx="2651760" cy="4526280"/>
          </a:xfrm>
          <a:prstGeom prst="roundRect">
            <a:avLst>
              <a:gd name="adj" fmla="val 4828"/>
            </a:avLst>
          </a:prstGeom>
          <a:solidFill>
            <a:srgbClr val="FFF2DD"/>
          </a:solidFill>
          <a:ln w="12700">
            <a:solidFill>
              <a:srgbClr val="E7D7B8"/>
            </a:solidFill>
            <a:prstDash val="solid"/>
          </a:ln>
          <a:effectLst>
            <a:outerShdw blurRad="19050" dist="635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nl-NL"/>
          </a:p>
        </p:txBody>
      </p:sp>
      <p:sp>
        <p:nvSpPr>
          <p:cNvPr id="11" name="Text 9"/>
          <p:cNvSpPr/>
          <p:nvPr/>
        </p:nvSpPr>
        <p:spPr>
          <a:xfrm>
            <a:off x="9144000" y="1645920"/>
            <a:ext cx="1463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73F34"/>
                </a:solidFill>
              </a:rPr>
              <a:t>Niet vergeten</a:t>
            </a:r>
            <a:endParaRPr lang="en-US" sz="2100" dirty="0"/>
          </a:p>
        </p:txBody>
      </p:sp>
      <p:sp>
        <p:nvSpPr>
          <p:cNvPr id="12" name="Text 10"/>
          <p:cNvSpPr/>
          <p:nvPr/>
        </p:nvSpPr>
        <p:spPr>
          <a:xfrm>
            <a:off x="9144000" y="2180844"/>
            <a:ext cx="192024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8211E"/>
                </a:solidFill>
              </a:rPr>
              <a:t>Het hoeft nu nog niet perfect te zijn. Een slimme, werkende eerste versie is beter dan blijven hangen in twijfelen.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9144000" y="4526280"/>
            <a:ext cx="1645920" cy="310896"/>
          </a:xfrm>
          <a:prstGeom prst="roundRect">
            <a:avLst>
              <a:gd name="adj" fmla="val 35294"/>
            </a:avLst>
          </a:prstGeom>
          <a:solidFill>
            <a:srgbClr val="173F34"/>
          </a:solidFill>
          <a:ln w="12700">
            <a:solidFill>
              <a:srgbClr val="173F34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14" name="Text 12"/>
          <p:cNvSpPr/>
          <p:nvPr/>
        </p:nvSpPr>
        <p:spPr>
          <a:xfrm>
            <a:off x="9217152" y="4594860"/>
            <a:ext cx="149961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Starten is winnen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50040" y="6519672"/>
            <a:ext cx="182880" cy="13716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50635B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5EAC82-9DA2-5E57-DE78-2E1DDD56A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2813"/>
            <a:ext cx="12192000" cy="4532374"/>
          </a:xfrm>
          <a:prstGeom prst="rect">
            <a:avLst/>
          </a:prstGeom>
        </p:spPr>
      </p:pic>
      <p:sp>
        <p:nvSpPr>
          <p:cNvPr id="4" name="Text 0">
            <a:extLst>
              <a:ext uri="{FF2B5EF4-FFF2-40B4-BE49-F238E27FC236}">
                <a16:creationId xmlns:a16="http://schemas.microsoft.com/office/drawing/2014/main" id="{014535C3-F9F7-3647-476A-D0AE68C8D81B}"/>
              </a:ext>
            </a:extLst>
          </p:cNvPr>
          <p:cNvSpPr/>
          <p:nvPr/>
        </p:nvSpPr>
        <p:spPr>
          <a:xfrm>
            <a:off x="548640" y="502920"/>
            <a:ext cx="6126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 err="1">
                <a:solidFill>
                  <a:srgbClr val="18211E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Omgeving</a:t>
            </a:r>
            <a:r>
              <a:rPr lang="en-US" sz="2400" b="1" dirty="0">
                <a:solidFill>
                  <a:srgbClr val="18211E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 </a:t>
            </a:r>
            <a:r>
              <a:rPr lang="en-US" sz="2400" b="1" dirty="0" err="1">
                <a:solidFill>
                  <a:srgbClr val="18211E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staat</a:t>
            </a:r>
            <a:r>
              <a:rPr lang="en-US" sz="2400" b="1" dirty="0">
                <a:solidFill>
                  <a:srgbClr val="18211E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 op hvackathon.nl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24409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502920"/>
            <a:ext cx="6126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8211E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Bij ARTIS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48640" y="914400"/>
            <a:ext cx="6126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E5E58"/>
                </a:solidFill>
              </a:rPr>
              <a:t>Van opdrachtgever naar echte context</a:t>
            </a:r>
            <a:endParaRPr lang="en-US" sz="1050" dirty="0"/>
          </a:p>
        </p:txBody>
      </p:sp>
      <p:sp>
        <p:nvSpPr>
          <p:cNvPr id="6" name="Shape 3"/>
          <p:cNvSpPr/>
          <p:nvPr/>
        </p:nvSpPr>
        <p:spPr>
          <a:xfrm>
            <a:off x="548640" y="1297413"/>
            <a:ext cx="2194560" cy="4480560"/>
          </a:xfrm>
          <a:prstGeom prst="roundRect">
            <a:avLst>
              <a:gd name="adj" fmla="val 5833"/>
            </a:avLst>
          </a:prstGeom>
          <a:solidFill>
            <a:srgbClr val="FFFDF8"/>
          </a:solidFill>
          <a:ln w="12700">
            <a:solidFill>
              <a:srgbClr val="D8D3C8"/>
            </a:solidFill>
            <a:prstDash val="solid"/>
          </a:ln>
          <a:effectLst>
            <a:outerShdw blurRad="19050" dist="635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nl-NL"/>
          </a:p>
        </p:txBody>
      </p:sp>
      <p:sp>
        <p:nvSpPr>
          <p:cNvPr id="7" name="Text 4"/>
          <p:cNvSpPr/>
          <p:nvPr/>
        </p:nvSpPr>
        <p:spPr>
          <a:xfrm>
            <a:off x="670560" y="1664208"/>
            <a:ext cx="15544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73F34"/>
                </a:solidFill>
              </a:rPr>
              <a:t>Planning op locatie</a:t>
            </a:r>
            <a:endParaRPr lang="en-US" sz="2000" dirty="0"/>
          </a:p>
        </p:txBody>
      </p:sp>
      <p:sp>
        <p:nvSpPr>
          <p:cNvPr id="8" name="Text 5"/>
          <p:cNvSpPr/>
          <p:nvPr/>
        </p:nvSpPr>
        <p:spPr>
          <a:xfrm>
            <a:off x="868680" y="2129689"/>
            <a:ext cx="1554480" cy="3430897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1500" b="1" dirty="0" err="1">
                <a:solidFill>
                  <a:srgbClr val="0E8F8D"/>
                </a:solidFill>
              </a:rPr>
              <a:t>Opdracht</a:t>
            </a:r>
            <a:r>
              <a:rPr lang="en-US" sz="1500" b="1" dirty="0">
                <a:solidFill>
                  <a:srgbClr val="0E8F8D"/>
                </a:solidFill>
              </a:rPr>
              <a:t>:</a:t>
            </a:r>
          </a:p>
          <a:p>
            <a:pPr marL="0" indent="0">
              <a:buNone/>
            </a:pPr>
            <a:r>
              <a:rPr lang="en-US" sz="1500" b="1" dirty="0">
                <a:solidFill>
                  <a:srgbClr val="0E8F8D"/>
                </a:solidFill>
              </a:rPr>
              <a:t>Kunnen </a:t>
            </a:r>
            <a:r>
              <a:rPr lang="en-US" sz="1500" b="1" dirty="0" err="1">
                <a:solidFill>
                  <a:srgbClr val="0E8F8D"/>
                </a:solidFill>
              </a:rPr>
              <a:t>jullie</a:t>
            </a:r>
            <a:r>
              <a:rPr lang="en-US" sz="1500" b="1" dirty="0">
                <a:solidFill>
                  <a:srgbClr val="0E8F8D"/>
                </a:solidFill>
              </a:rPr>
              <a:t> </a:t>
            </a:r>
            <a:r>
              <a:rPr lang="en-US" sz="1500" b="1" dirty="0" err="1">
                <a:solidFill>
                  <a:srgbClr val="0E8F8D"/>
                </a:solidFill>
              </a:rPr>
              <a:t>onze</a:t>
            </a:r>
            <a:r>
              <a:rPr lang="en-US" sz="1500" b="1" dirty="0">
                <a:solidFill>
                  <a:srgbClr val="0E8F8D"/>
                </a:solidFill>
              </a:rPr>
              <a:t> </a:t>
            </a:r>
            <a:r>
              <a:rPr lang="en-US" sz="1500" b="1" dirty="0" err="1">
                <a:solidFill>
                  <a:srgbClr val="0E8F8D"/>
                </a:solidFill>
              </a:rPr>
              <a:t>Wifi</a:t>
            </a:r>
            <a:r>
              <a:rPr lang="en-US" sz="1500" b="1" dirty="0">
                <a:solidFill>
                  <a:srgbClr val="0E8F8D"/>
                </a:solidFill>
              </a:rPr>
              <a:t> </a:t>
            </a:r>
            <a:r>
              <a:rPr lang="en-US" sz="1500" b="1" dirty="0" err="1">
                <a:solidFill>
                  <a:srgbClr val="0E8F8D"/>
                </a:solidFill>
              </a:rPr>
              <a:t>veiliger</a:t>
            </a:r>
            <a:r>
              <a:rPr lang="en-US" sz="1500" b="1" dirty="0">
                <a:solidFill>
                  <a:srgbClr val="0E8F8D"/>
                </a:solidFill>
              </a:rPr>
              <a:t> </a:t>
            </a:r>
            <a:r>
              <a:rPr lang="en-US" sz="1500" b="1" dirty="0" err="1">
                <a:solidFill>
                  <a:srgbClr val="0E8F8D"/>
                </a:solidFill>
              </a:rPr>
              <a:t>maken</a:t>
            </a:r>
            <a:r>
              <a:rPr lang="en-US" sz="1500" b="1" dirty="0">
                <a:solidFill>
                  <a:srgbClr val="0E8F8D"/>
                </a:solidFill>
              </a:rPr>
              <a:t>?</a:t>
            </a:r>
          </a:p>
          <a:p>
            <a:pPr marL="0" indent="0">
              <a:buNone/>
            </a:pPr>
            <a:endParaRPr lang="en-US" sz="1500" b="1" dirty="0">
              <a:solidFill>
                <a:srgbClr val="0E8F8D"/>
              </a:solidFill>
            </a:endParaRPr>
          </a:p>
          <a:p>
            <a:pPr marL="0" indent="0">
              <a:buNone/>
            </a:pPr>
            <a:r>
              <a:rPr lang="en-US" sz="1500" b="1" dirty="0">
                <a:solidFill>
                  <a:srgbClr val="0E8F8D"/>
                </a:solidFill>
              </a:rPr>
              <a:t>Loop door het park, </a:t>
            </a:r>
            <a:r>
              <a:rPr lang="en-US" sz="1500" b="1" dirty="0" err="1">
                <a:solidFill>
                  <a:srgbClr val="0E8F8D"/>
                </a:solidFill>
              </a:rPr>
              <a:t>analyseer</a:t>
            </a:r>
            <a:r>
              <a:rPr lang="en-US" sz="1500" b="1" dirty="0">
                <a:solidFill>
                  <a:srgbClr val="0E8F8D"/>
                </a:solidFill>
              </a:rPr>
              <a:t> de Access points. </a:t>
            </a:r>
          </a:p>
          <a:p>
            <a:pPr marL="0" indent="0">
              <a:buNone/>
            </a:pPr>
            <a:r>
              <a:rPr lang="en-US" sz="1500" b="1" dirty="0">
                <a:solidFill>
                  <a:srgbClr val="0E8F8D"/>
                </a:solidFill>
              </a:rPr>
              <a:t>Let op: </a:t>
            </a:r>
            <a:r>
              <a:rPr lang="en-US" sz="1500" b="1" dirty="0" err="1">
                <a:solidFill>
                  <a:srgbClr val="0E8F8D"/>
                </a:solidFill>
              </a:rPr>
              <a:t>Niet</a:t>
            </a:r>
            <a:r>
              <a:rPr lang="en-US" sz="1500" b="1" dirty="0">
                <a:solidFill>
                  <a:srgbClr val="0E8F8D"/>
                </a:solidFill>
              </a:rPr>
              <a:t> </a:t>
            </a:r>
            <a:r>
              <a:rPr lang="en-US" sz="1500" b="1" dirty="0" err="1">
                <a:solidFill>
                  <a:srgbClr val="0E8F8D"/>
                </a:solidFill>
              </a:rPr>
              <a:t>iets</a:t>
            </a:r>
            <a:r>
              <a:rPr lang="en-US" sz="1500" b="1" dirty="0">
                <a:solidFill>
                  <a:srgbClr val="0E8F8D"/>
                </a:solidFill>
              </a:rPr>
              <a:t> </a:t>
            </a:r>
            <a:r>
              <a:rPr lang="en-US" sz="1500" b="1" dirty="0" err="1">
                <a:solidFill>
                  <a:srgbClr val="0E8F8D"/>
                </a:solidFill>
              </a:rPr>
              <a:t>strafbaars</a:t>
            </a:r>
            <a:r>
              <a:rPr lang="en-US" sz="1500" b="1" dirty="0">
                <a:solidFill>
                  <a:srgbClr val="0E8F8D"/>
                </a:solidFill>
              </a:rPr>
              <a:t> </a:t>
            </a:r>
            <a:r>
              <a:rPr lang="en-US" sz="1500" b="1" dirty="0" err="1">
                <a:solidFill>
                  <a:srgbClr val="0E8F8D"/>
                </a:solidFill>
              </a:rPr>
              <a:t>doen</a:t>
            </a:r>
            <a:r>
              <a:rPr lang="en-US" sz="1500" b="1" dirty="0">
                <a:solidFill>
                  <a:srgbClr val="0E8F8D"/>
                </a:solidFill>
              </a:rPr>
              <a:t>!</a:t>
            </a:r>
          </a:p>
          <a:p>
            <a:pPr marL="0" indent="0">
              <a:buNone/>
            </a:pPr>
            <a:endParaRPr lang="en-US" sz="1500" b="1" dirty="0">
              <a:solidFill>
                <a:srgbClr val="0E8F8D"/>
              </a:solidFill>
            </a:endParaRPr>
          </a:p>
          <a:p>
            <a:pPr marL="0" indent="0">
              <a:buNone/>
            </a:pPr>
            <a:endParaRPr lang="en-US" sz="1500" b="1" dirty="0">
              <a:solidFill>
                <a:srgbClr val="0E8F8D"/>
              </a:solidFill>
            </a:endParaRPr>
          </a:p>
          <a:p>
            <a:pPr marL="0" indent="0">
              <a:buNone/>
            </a:pPr>
            <a:r>
              <a:rPr lang="en-US" sz="1500" b="1" dirty="0">
                <a:solidFill>
                  <a:srgbClr val="0E8F8D"/>
                </a:solidFill>
              </a:rPr>
              <a:t>Morgen </a:t>
            </a:r>
            <a:r>
              <a:rPr lang="en-US" sz="1500" b="1" dirty="0" err="1">
                <a:solidFill>
                  <a:srgbClr val="0E8F8D"/>
                </a:solidFill>
              </a:rPr>
              <a:t>aub</a:t>
            </a:r>
            <a:r>
              <a:rPr lang="en-US" sz="1500" b="1" dirty="0">
                <a:solidFill>
                  <a:srgbClr val="0E8F8D"/>
                </a:solidFill>
              </a:rPr>
              <a:t> 09:30 </a:t>
            </a:r>
            <a:r>
              <a:rPr lang="en-US" sz="1500" b="1" dirty="0" err="1">
                <a:solidFill>
                  <a:srgbClr val="0E8F8D"/>
                </a:solidFill>
              </a:rPr>
              <a:t>uur</a:t>
            </a:r>
            <a:r>
              <a:rPr lang="en-US" sz="1500" b="1" dirty="0">
                <a:solidFill>
                  <a:srgbClr val="0E8F8D"/>
                </a:solidFill>
              </a:rPr>
              <a:t> op </a:t>
            </a:r>
            <a:r>
              <a:rPr lang="en-US" sz="1500" b="1" dirty="0" err="1">
                <a:solidFill>
                  <a:srgbClr val="0E8F8D"/>
                </a:solidFill>
              </a:rPr>
              <a:t>Wibauthuis</a:t>
            </a:r>
            <a:r>
              <a:rPr lang="en-US" sz="1500" b="1" dirty="0">
                <a:solidFill>
                  <a:srgbClr val="0E8F8D"/>
                </a:solidFill>
              </a:rPr>
              <a:t> </a:t>
            </a:r>
            <a:r>
              <a:rPr lang="en-US" sz="1500" b="1" dirty="0" err="1">
                <a:solidFill>
                  <a:srgbClr val="0E8F8D"/>
                </a:solidFill>
              </a:rPr>
              <a:t>aanwezig</a:t>
            </a:r>
            <a:r>
              <a:rPr lang="en-US" sz="1500" b="1" dirty="0">
                <a:solidFill>
                  <a:srgbClr val="0E8F8D"/>
                </a:solidFill>
              </a:rPr>
              <a:t> </a:t>
            </a:r>
            <a:r>
              <a:rPr lang="en-US" sz="1500" b="1" dirty="0" err="1">
                <a:solidFill>
                  <a:srgbClr val="0E8F8D"/>
                </a:solidFill>
              </a:rPr>
              <a:t>zijn</a:t>
            </a:r>
            <a:r>
              <a:rPr lang="en-US" sz="1500" b="1" dirty="0">
                <a:solidFill>
                  <a:srgbClr val="0E8F8D"/>
                </a:solidFill>
              </a:rPr>
              <a:t>!</a:t>
            </a:r>
            <a:endParaRPr lang="en-US" sz="1500" dirty="0"/>
          </a:p>
        </p:txBody>
      </p:sp>
      <p:sp>
        <p:nvSpPr>
          <p:cNvPr id="9" name="Shape 6"/>
          <p:cNvSpPr/>
          <p:nvPr/>
        </p:nvSpPr>
        <p:spPr>
          <a:xfrm>
            <a:off x="2968348" y="1294825"/>
            <a:ext cx="8418519" cy="4480560"/>
          </a:xfrm>
          <a:prstGeom prst="roundRect">
            <a:avLst>
              <a:gd name="adj" fmla="val 3294"/>
            </a:avLst>
          </a:prstGeom>
          <a:solidFill>
            <a:srgbClr val="E6F7F4"/>
          </a:solidFill>
          <a:ln w="12700">
            <a:solidFill>
              <a:srgbClr val="BFE5E1"/>
            </a:solidFill>
            <a:prstDash val="solid"/>
          </a:ln>
          <a:effectLst>
            <a:outerShdw blurRad="19050" dist="635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nl-NL"/>
          </a:p>
        </p:txBody>
      </p:sp>
      <p:sp>
        <p:nvSpPr>
          <p:cNvPr id="10" name="Text 7"/>
          <p:cNvSpPr/>
          <p:nvPr/>
        </p:nvSpPr>
        <p:spPr>
          <a:xfrm>
            <a:off x="3156405" y="1672144"/>
            <a:ext cx="5012810" cy="2618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73F34"/>
                </a:solidFill>
              </a:rPr>
              <a:t>Morgen ga je </a:t>
            </a:r>
            <a:r>
              <a:rPr lang="en-US" sz="2000" b="1" dirty="0" err="1">
                <a:solidFill>
                  <a:srgbClr val="173F34"/>
                </a:solidFill>
              </a:rPr>
              <a:t>als</a:t>
            </a:r>
            <a:r>
              <a:rPr lang="en-US" sz="2000" b="1" dirty="0">
                <a:solidFill>
                  <a:srgbClr val="173F34"/>
                </a:solidFill>
              </a:rPr>
              <a:t> </a:t>
            </a:r>
            <a:r>
              <a:rPr lang="en-US" sz="2000" b="1" dirty="0" err="1">
                <a:solidFill>
                  <a:srgbClr val="173F34"/>
                </a:solidFill>
              </a:rPr>
              <a:t>klas</a:t>
            </a:r>
            <a:r>
              <a:rPr lang="en-US" sz="2000" b="1" dirty="0">
                <a:solidFill>
                  <a:srgbClr val="173F34"/>
                </a:solidFill>
              </a:rPr>
              <a:t>…</a:t>
            </a:r>
            <a:endParaRPr lang="en-US" sz="2000" dirty="0"/>
          </a:p>
        </p:txBody>
      </p:sp>
      <p:sp>
        <p:nvSpPr>
          <p:cNvPr id="11" name="Text 8"/>
          <p:cNvSpPr/>
          <p:nvPr/>
        </p:nvSpPr>
        <p:spPr>
          <a:xfrm>
            <a:off x="3492835" y="2011680"/>
            <a:ext cx="6582817" cy="29260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b="1" dirty="0">
                <a:solidFill>
                  <a:srgbClr val="18211E"/>
                </a:solidFill>
              </a:rPr>
              <a:t>de </a:t>
            </a:r>
            <a:r>
              <a:rPr lang="en-US" sz="1600" b="1" dirty="0" err="1">
                <a:solidFill>
                  <a:srgbClr val="18211E"/>
                </a:solidFill>
              </a:rPr>
              <a:t>wifi</a:t>
            </a:r>
            <a:r>
              <a:rPr lang="en-US" sz="1600" b="1" dirty="0">
                <a:solidFill>
                  <a:srgbClr val="18211E"/>
                </a:solidFill>
              </a:rPr>
              <a:t> </a:t>
            </a:r>
            <a:r>
              <a:rPr lang="en-US" sz="1600" b="1" dirty="0" err="1">
                <a:solidFill>
                  <a:srgbClr val="18211E"/>
                </a:solidFill>
              </a:rPr>
              <a:t>omgeving</a:t>
            </a:r>
            <a:r>
              <a:rPr lang="en-US" sz="1600" b="1" dirty="0">
                <a:solidFill>
                  <a:srgbClr val="18211E"/>
                </a:solidFill>
              </a:rPr>
              <a:t> met Dot1X, 802.11W </a:t>
            </a:r>
            <a:r>
              <a:rPr lang="en-US" sz="1600" b="1" dirty="0" err="1">
                <a:solidFill>
                  <a:srgbClr val="18211E"/>
                </a:solidFill>
              </a:rPr>
              <a:t>opzetten</a:t>
            </a:r>
            <a:r>
              <a:rPr lang="en-US" sz="1600" b="1" dirty="0">
                <a:solidFill>
                  <a:srgbClr val="18211E"/>
                </a:solidFill>
              </a:rPr>
              <a:t> </a:t>
            </a:r>
            <a:r>
              <a:rPr lang="en-US" sz="1600" b="1" dirty="0" err="1">
                <a:solidFill>
                  <a:srgbClr val="18211E"/>
                </a:solidFill>
              </a:rPr>
              <a:t>voor</a:t>
            </a:r>
            <a:r>
              <a:rPr lang="en-US" sz="1600" b="1" dirty="0">
                <a:solidFill>
                  <a:srgbClr val="18211E"/>
                </a:solidFill>
              </a:rPr>
              <a:t> Artis</a:t>
            </a:r>
          </a:p>
          <a:p>
            <a:r>
              <a:rPr lang="en-US" sz="1600" b="1" dirty="0">
                <a:solidFill>
                  <a:srgbClr val="0E8F8D"/>
                </a:solidFill>
              </a:rPr>
              <a:t>• </a:t>
            </a:r>
            <a:r>
              <a:rPr lang="en-US" sz="1600" b="1" dirty="0" err="1">
                <a:solidFill>
                  <a:srgbClr val="18211E"/>
                </a:solidFill>
              </a:rPr>
              <a:t>Ieder</a:t>
            </a:r>
            <a:r>
              <a:rPr lang="en-US" sz="1600" b="1" dirty="0">
                <a:solidFill>
                  <a:srgbClr val="18211E"/>
                </a:solidFill>
              </a:rPr>
              <a:t> </a:t>
            </a:r>
            <a:r>
              <a:rPr lang="en-US" sz="1600" b="1" dirty="0" err="1">
                <a:solidFill>
                  <a:srgbClr val="18211E"/>
                </a:solidFill>
              </a:rPr>
              <a:t>klas</a:t>
            </a:r>
            <a:r>
              <a:rPr lang="en-US" sz="1600" b="1" dirty="0">
                <a:solidFill>
                  <a:srgbClr val="18211E"/>
                </a:solidFill>
              </a:rPr>
              <a:t> </a:t>
            </a:r>
            <a:r>
              <a:rPr lang="en-US" sz="1600" b="1" dirty="0" err="1">
                <a:solidFill>
                  <a:srgbClr val="18211E"/>
                </a:solidFill>
              </a:rPr>
              <a:t>bestaat</a:t>
            </a:r>
            <a:r>
              <a:rPr lang="en-US" sz="1600" b="1" dirty="0">
                <a:solidFill>
                  <a:srgbClr val="18211E"/>
                </a:solidFill>
              </a:rPr>
              <a:t> </a:t>
            </a:r>
            <a:r>
              <a:rPr lang="en-US" sz="1600" b="1" dirty="0" err="1">
                <a:solidFill>
                  <a:srgbClr val="18211E"/>
                </a:solidFill>
              </a:rPr>
              <a:t>uit</a:t>
            </a:r>
            <a:r>
              <a:rPr lang="en-US" sz="1600" b="1" dirty="0">
                <a:solidFill>
                  <a:srgbClr val="18211E"/>
                </a:solidFill>
              </a:rPr>
              <a:t> 4 </a:t>
            </a:r>
            <a:r>
              <a:rPr lang="en-US" sz="1600" b="1" dirty="0" err="1">
                <a:solidFill>
                  <a:srgbClr val="18211E"/>
                </a:solidFill>
              </a:rPr>
              <a:t>groepen</a:t>
            </a:r>
            <a:r>
              <a:rPr lang="en-US" sz="1600" b="1" dirty="0">
                <a:solidFill>
                  <a:srgbClr val="18211E"/>
                </a:solidFill>
              </a:rPr>
              <a:t>:</a:t>
            </a:r>
          </a:p>
          <a:p>
            <a:r>
              <a:rPr lang="en-US" sz="1600" b="1" dirty="0">
                <a:solidFill>
                  <a:srgbClr val="18211E"/>
                </a:solidFill>
              </a:rPr>
              <a:t>	1 </a:t>
            </a:r>
            <a:r>
              <a:rPr lang="en-US" sz="1600" b="1" dirty="0" err="1">
                <a:solidFill>
                  <a:srgbClr val="18211E"/>
                </a:solidFill>
              </a:rPr>
              <a:t>groep</a:t>
            </a:r>
            <a:r>
              <a:rPr lang="en-US" sz="1600" b="1" dirty="0">
                <a:solidFill>
                  <a:srgbClr val="18211E"/>
                </a:solidFill>
              </a:rPr>
              <a:t> </a:t>
            </a:r>
            <a:r>
              <a:rPr lang="en-US" sz="1600" b="1" dirty="0" err="1">
                <a:solidFill>
                  <a:srgbClr val="18211E"/>
                </a:solidFill>
              </a:rPr>
              <a:t>organisseert</a:t>
            </a:r>
            <a:r>
              <a:rPr lang="en-US" sz="1600" b="1" dirty="0">
                <a:solidFill>
                  <a:srgbClr val="18211E"/>
                </a:solidFill>
              </a:rPr>
              <a:t> de centrale </a:t>
            </a:r>
            <a:r>
              <a:rPr lang="en-US" sz="1600" b="1" dirty="0" err="1">
                <a:solidFill>
                  <a:srgbClr val="18211E"/>
                </a:solidFill>
              </a:rPr>
              <a:t>verbinding</a:t>
            </a:r>
            <a:r>
              <a:rPr lang="en-US" sz="1600" b="1" dirty="0">
                <a:solidFill>
                  <a:srgbClr val="18211E"/>
                </a:solidFill>
              </a:rPr>
              <a:t> </a:t>
            </a:r>
            <a:r>
              <a:rPr lang="en-US" sz="1600" b="1" dirty="0" err="1">
                <a:solidFill>
                  <a:srgbClr val="18211E"/>
                </a:solidFill>
              </a:rPr>
              <a:t>en</a:t>
            </a:r>
            <a:r>
              <a:rPr lang="en-US" sz="1600" b="1" dirty="0">
                <a:solidFill>
                  <a:srgbClr val="18211E"/>
                </a:solidFill>
              </a:rPr>
              <a:t> </a:t>
            </a:r>
            <a:r>
              <a:rPr lang="en-US" sz="1600" b="1" dirty="0" err="1">
                <a:solidFill>
                  <a:srgbClr val="18211E"/>
                </a:solidFill>
              </a:rPr>
              <a:t>vlan</a:t>
            </a:r>
            <a:r>
              <a:rPr lang="en-US" sz="1600" b="1" dirty="0">
                <a:solidFill>
                  <a:srgbClr val="18211E"/>
                </a:solidFill>
              </a:rPr>
              <a:t>, PoE 	config op switch, </a:t>
            </a:r>
            <a:r>
              <a:rPr lang="en-US" sz="1600" b="1" dirty="0" err="1">
                <a:solidFill>
                  <a:srgbClr val="18211E"/>
                </a:solidFill>
              </a:rPr>
              <a:t>svi</a:t>
            </a:r>
            <a:r>
              <a:rPr lang="en-US" sz="1600" b="1" dirty="0">
                <a:solidFill>
                  <a:srgbClr val="18211E"/>
                </a:solidFill>
              </a:rPr>
              <a:t>, </a:t>
            </a:r>
            <a:r>
              <a:rPr lang="en-US" sz="1600" b="1" dirty="0" err="1">
                <a:solidFill>
                  <a:srgbClr val="18211E"/>
                </a:solidFill>
              </a:rPr>
              <a:t>dhcp</a:t>
            </a:r>
            <a:endParaRPr lang="en-US" sz="1600" b="1" dirty="0">
              <a:solidFill>
                <a:srgbClr val="18211E"/>
              </a:solidFill>
            </a:endParaRPr>
          </a:p>
          <a:p>
            <a:r>
              <a:rPr lang="en-US" sz="1600" b="1" dirty="0">
                <a:solidFill>
                  <a:srgbClr val="18211E"/>
                </a:solidFill>
              </a:rPr>
              <a:t>	1 </a:t>
            </a:r>
            <a:r>
              <a:rPr lang="en-US" sz="1600" b="1" dirty="0" err="1">
                <a:solidFill>
                  <a:srgbClr val="18211E"/>
                </a:solidFill>
              </a:rPr>
              <a:t>groep</a:t>
            </a:r>
            <a:r>
              <a:rPr lang="en-US" sz="1600" b="1" dirty="0">
                <a:solidFill>
                  <a:srgbClr val="18211E"/>
                </a:solidFill>
              </a:rPr>
              <a:t> </a:t>
            </a:r>
            <a:r>
              <a:rPr lang="en-US" sz="1600" b="1" dirty="0" err="1">
                <a:solidFill>
                  <a:srgbClr val="18211E"/>
                </a:solidFill>
              </a:rPr>
              <a:t>krijgt</a:t>
            </a:r>
            <a:r>
              <a:rPr lang="en-US" sz="1600" b="1" dirty="0">
                <a:solidFill>
                  <a:srgbClr val="18211E"/>
                </a:solidFill>
              </a:rPr>
              <a:t> AP Ubiquity </a:t>
            </a:r>
            <a:r>
              <a:rPr lang="en-US" sz="1600" b="1" dirty="0" err="1">
                <a:solidFill>
                  <a:srgbClr val="18211E"/>
                </a:solidFill>
              </a:rPr>
              <a:t>en</a:t>
            </a:r>
            <a:r>
              <a:rPr lang="en-US" sz="1600" b="1" dirty="0">
                <a:solidFill>
                  <a:srgbClr val="18211E"/>
                </a:solidFill>
              </a:rPr>
              <a:t> connect </a:t>
            </a:r>
            <a:r>
              <a:rPr lang="en-US" sz="1600" b="1" dirty="0" err="1">
                <a:solidFill>
                  <a:srgbClr val="18211E"/>
                </a:solidFill>
              </a:rPr>
              <a:t>dit</a:t>
            </a:r>
            <a:r>
              <a:rPr lang="en-US" sz="1600" b="1" dirty="0">
                <a:solidFill>
                  <a:srgbClr val="18211E"/>
                </a:solidFill>
              </a:rPr>
              <a:t> met NPS</a:t>
            </a:r>
          </a:p>
          <a:p>
            <a:r>
              <a:rPr lang="en-US" sz="1600" b="1" dirty="0">
                <a:solidFill>
                  <a:srgbClr val="18211E"/>
                </a:solidFill>
              </a:rPr>
              <a:t>	1 </a:t>
            </a:r>
            <a:r>
              <a:rPr lang="en-US" sz="1600" b="1" dirty="0" err="1">
                <a:solidFill>
                  <a:srgbClr val="18211E"/>
                </a:solidFill>
              </a:rPr>
              <a:t>groep</a:t>
            </a:r>
            <a:r>
              <a:rPr lang="en-US" sz="1600" b="1" dirty="0">
                <a:solidFill>
                  <a:srgbClr val="18211E"/>
                </a:solidFill>
              </a:rPr>
              <a:t> </a:t>
            </a:r>
            <a:r>
              <a:rPr lang="en-US" sz="1600" b="1" dirty="0" err="1">
                <a:solidFill>
                  <a:srgbClr val="18211E"/>
                </a:solidFill>
              </a:rPr>
              <a:t>krijgt</a:t>
            </a:r>
            <a:r>
              <a:rPr lang="en-US" sz="1600" b="1" dirty="0">
                <a:solidFill>
                  <a:srgbClr val="18211E"/>
                </a:solidFill>
              </a:rPr>
              <a:t> AP merk1 </a:t>
            </a:r>
            <a:r>
              <a:rPr lang="en-US" sz="1600" b="1" dirty="0" err="1">
                <a:solidFill>
                  <a:srgbClr val="18211E"/>
                </a:solidFill>
              </a:rPr>
              <a:t>en</a:t>
            </a:r>
            <a:r>
              <a:rPr lang="en-US" sz="1600" b="1" dirty="0">
                <a:solidFill>
                  <a:srgbClr val="18211E"/>
                </a:solidFill>
              </a:rPr>
              <a:t> connect </a:t>
            </a:r>
            <a:r>
              <a:rPr lang="en-US" sz="1600" b="1" dirty="0" err="1">
                <a:solidFill>
                  <a:srgbClr val="18211E"/>
                </a:solidFill>
              </a:rPr>
              <a:t>dit</a:t>
            </a:r>
            <a:r>
              <a:rPr lang="en-US" sz="1600" b="1" dirty="0">
                <a:solidFill>
                  <a:srgbClr val="18211E"/>
                </a:solidFill>
              </a:rPr>
              <a:t> met </a:t>
            </a:r>
            <a:r>
              <a:rPr lang="en-US" sz="1600" b="1" dirty="0" err="1">
                <a:solidFill>
                  <a:srgbClr val="18211E"/>
                </a:solidFill>
              </a:rPr>
              <a:t>FreeRadius</a:t>
            </a:r>
            <a:r>
              <a:rPr lang="en-US" sz="1600" b="1" dirty="0">
                <a:solidFill>
                  <a:srgbClr val="18211E"/>
                </a:solidFill>
              </a:rPr>
              <a:t>/NPS</a:t>
            </a:r>
          </a:p>
          <a:p>
            <a:r>
              <a:rPr lang="en-US" sz="1600" b="1" dirty="0">
                <a:solidFill>
                  <a:srgbClr val="18211E"/>
                </a:solidFill>
              </a:rPr>
              <a:t>	1 </a:t>
            </a:r>
            <a:r>
              <a:rPr lang="en-US" sz="1600" b="1" dirty="0" err="1">
                <a:solidFill>
                  <a:srgbClr val="18211E"/>
                </a:solidFill>
              </a:rPr>
              <a:t>groep</a:t>
            </a:r>
            <a:r>
              <a:rPr lang="en-US" sz="1600" b="1" dirty="0">
                <a:solidFill>
                  <a:srgbClr val="18211E"/>
                </a:solidFill>
              </a:rPr>
              <a:t> </a:t>
            </a:r>
            <a:r>
              <a:rPr lang="en-US" sz="1600" b="1" dirty="0" err="1">
                <a:solidFill>
                  <a:srgbClr val="18211E"/>
                </a:solidFill>
              </a:rPr>
              <a:t>krijgt</a:t>
            </a:r>
            <a:r>
              <a:rPr lang="en-US" sz="1600" b="1" dirty="0">
                <a:solidFill>
                  <a:srgbClr val="18211E"/>
                </a:solidFill>
              </a:rPr>
              <a:t> AP merk2 </a:t>
            </a:r>
            <a:r>
              <a:rPr lang="en-US" sz="1600" b="1" dirty="0" err="1">
                <a:solidFill>
                  <a:srgbClr val="18211E"/>
                </a:solidFill>
              </a:rPr>
              <a:t>en</a:t>
            </a:r>
            <a:r>
              <a:rPr lang="en-US" sz="1600" b="1" dirty="0">
                <a:solidFill>
                  <a:srgbClr val="18211E"/>
                </a:solidFill>
              </a:rPr>
              <a:t> connect </a:t>
            </a:r>
            <a:r>
              <a:rPr lang="en-US" sz="1600" b="1" dirty="0" err="1">
                <a:solidFill>
                  <a:srgbClr val="18211E"/>
                </a:solidFill>
              </a:rPr>
              <a:t>dit</a:t>
            </a:r>
            <a:r>
              <a:rPr lang="en-US" sz="1600" b="1" dirty="0">
                <a:solidFill>
                  <a:srgbClr val="18211E"/>
                </a:solidFill>
              </a:rPr>
              <a:t> met </a:t>
            </a:r>
            <a:r>
              <a:rPr lang="en-US" sz="1600" b="1" dirty="0" err="1">
                <a:solidFill>
                  <a:srgbClr val="18211E"/>
                </a:solidFill>
              </a:rPr>
              <a:t>FreeRadius</a:t>
            </a:r>
            <a:r>
              <a:rPr lang="en-US" sz="1600" b="1" dirty="0">
                <a:solidFill>
                  <a:srgbClr val="18211E"/>
                </a:solidFill>
              </a:rPr>
              <a:t>/NPS</a:t>
            </a:r>
            <a:endParaRPr lang="en-US" sz="1600" dirty="0">
              <a:solidFill>
                <a:srgbClr val="18211E"/>
              </a:solidFill>
            </a:endParaRPr>
          </a:p>
          <a:p>
            <a:r>
              <a:rPr lang="en-US" sz="1600" dirty="0">
                <a:solidFill>
                  <a:srgbClr val="18211E"/>
                </a:solidFill>
              </a:rPr>
              <a:t>	Het mag </a:t>
            </a:r>
            <a:r>
              <a:rPr lang="en-US" sz="1600" dirty="0" err="1">
                <a:solidFill>
                  <a:srgbClr val="18211E"/>
                </a:solidFill>
              </a:rPr>
              <a:t>allemaal</a:t>
            </a:r>
            <a:r>
              <a:rPr lang="en-US" sz="1600" dirty="0">
                <a:solidFill>
                  <a:srgbClr val="18211E"/>
                </a:solidFill>
              </a:rPr>
              <a:t> op1 SSID op </a:t>
            </a:r>
            <a:r>
              <a:rPr lang="en-US" sz="1600" dirty="0" err="1">
                <a:solidFill>
                  <a:srgbClr val="18211E"/>
                </a:solidFill>
              </a:rPr>
              <a:t>klasniveau</a:t>
            </a:r>
            <a:r>
              <a:rPr lang="en-US" sz="1600" dirty="0">
                <a:solidFill>
                  <a:srgbClr val="18211E"/>
                </a:solidFill>
              </a:rPr>
              <a:t>, maar mag </a:t>
            </a:r>
            <a:r>
              <a:rPr lang="en-US" sz="1600" dirty="0" err="1">
                <a:solidFill>
                  <a:srgbClr val="18211E"/>
                </a:solidFill>
              </a:rPr>
              <a:t>ook</a:t>
            </a:r>
            <a:r>
              <a:rPr lang="en-US" sz="1600" dirty="0">
                <a:solidFill>
                  <a:srgbClr val="18211E"/>
                </a:solidFill>
              </a:rPr>
              <a:t> 	</a:t>
            </a:r>
            <a:r>
              <a:rPr lang="en-US" sz="1600" dirty="0" err="1">
                <a:solidFill>
                  <a:srgbClr val="18211E"/>
                </a:solidFill>
              </a:rPr>
              <a:t>gescheiden</a:t>
            </a:r>
            <a:endParaRPr lang="en-US" sz="1600" dirty="0">
              <a:solidFill>
                <a:srgbClr val="18211E"/>
              </a:solidFill>
            </a:endParaRPr>
          </a:p>
          <a:p>
            <a:r>
              <a:rPr lang="en-US" sz="1600" dirty="0"/>
              <a:t>	</a:t>
            </a:r>
            <a:r>
              <a:rPr lang="en-US" sz="1600" dirty="0" err="1"/>
              <a:t>Iig</a:t>
            </a:r>
            <a:r>
              <a:rPr lang="en-US" sz="1600" dirty="0"/>
              <a:t> </a:t>
            </a:r>
            <a:r>
              <a:rPr lang="en-US" sz="1600" dirty="0" err="1"/>
              <a:t>Vlan</a:t>
            </a:r>
            <a:r>
              <a:rPr lang="en-US" sz="1600" dirty="0"/>
              <a:t> </a:t>
            </a:r>
            <a:r>
              <a:rPr lang="en-US" sz="1600" dirty="0" err="1"/>
              <a:t>voor</a:t>
            </a:r>
            <a:r>
              <a:rPr lang="en-US" sz="1600" dirty="0"/>
              <a:t> </a:t>
            </a:r>
            <a:r>
              <a:rPr lang="en-US" sz="1600" dirty="0" err="1"/>
              <a:t>Wifi</a:t>
            </a:r>
            <a:r>
              <a:rPr lang="en-US" sz="1600" dirty="0"/>
              <a:t> users, Beheer </a:t>
            </a:r>
            <a:r>
              <a:rPr lang="en-US" sz="1600" dirty="0" err="1"/>
              <a:t>en</a:t>
            </a:r>
            <a:r>
              <a:rPr lang="en-US" sz="1600" dirty="0"/>
              <a:t> Gasten (</a:t>
            </a:r>
            <a:r>
              <a:rPr lang="en-US" sz="1600" dirty="0" err="1"/>
              <a:t>liefst</a:t>
            </a:r>
            <a:r>
              <a:rPr lang="en-US" sz="1600" dirty="0"/>
              <a:t> </a:t>
            </a:r>
            <a:r>
              <a:rPr lang="en-US" sz="1600" dirty="0" err="1"/>
              <a:t>geisoleerd</a:t>
            </a:r>
            <a:r>
              <a:rPr lang="en-US" sz="1600" dirty="0"/>
              <a:t>)</a:t>
            </a:r>
          </a:p>
          <a:p>
            <a:r>
              <a:rPr lang="en-US" sz="1600" dirty="0"/>
              <a:t>	</a:t>
            </a:r>
            <a:r>
              <a:rPr lang="en-US" sz="1600" dirty="0" err="1"/>
              <a:t>Bonuspunt</a:t>
            </a:r>
            <a:r>
              <a:rPr lang="en-US" sz="1600" dirty="0"/>
              <a:t> </a:t>
            </a:r>
            <a:r>
              <a:rPr lang="en-US" sz="1600" dirty="0" err="1"/>
              <a:t>als</a:t>
            </a:r>
            <a:r>
              <a:rPr lang="en-US" sz="1600" dirty="0"/>
              <a:t> je </a:t>
            </a:r>
            <a:r>
              <a:rPr lang="en-US" sz="1600" dirty="0" err="1"/>
              <a:t>kan</a:t>
            </a:r>
            <a:r>
              <a:rPr lang="en-US" sz="1600" dirty="0"/>
              <a:t> laten </a:t>
            </a:r>
            <a:r>
              <a:rPr lang="en-US" sz="1600" dirty="0" err="1"/>
              <a:t>zien</a:t>
            </a:r>
            <a:r>
              <a:rPr lang="en-US" sz="1600" dirty="0"/>
              <a:t> </a:t>
            </a:r>
            <a:r>
              <a:rPr lang="en-US" sz="1600" dirty="0" err="1"/>
              <a:t>dat</a:t>
            </a:r>
            <a:r>
              <a:rPr lang="en-US" sz="1600" dirty="0"/>
              <a:t> je </a:t>
            </a:r>
            <a:r>
              <a:rPr lang="en-US" sz="1600" dirty="0" err="1"/>
              <a:t>omgeving</a:t>
            </a:r>
            <a:r>
              <a:rPr lang="en-US" sz="1600" dirty="0"/>
              <a:t> </a:t>
            </a:r>
            <a:r>
              <a:rPr lang="en-US" sz="1600" dirty="0" err="1"/>
              <a:t>beveiligd</a:t>
            </a:r>
            <a:r>
              <a:rPr lang="en-US" sz="1600" dirty="0"/>
              <a:t> is </a:t>
            </a:r>
            <a:r>
              <a:rPr lang="en-US" sz="1600" dirty="0" err="1"/>
              <a:t>tegen</a:t>
            </a:r>
            <a:r>
              <a:rPr lang="en-US" sz="1600" dirty="0"/>
              <a:t> 	hacks</a:t>
            </a:r>
          </a:p>
          <a:p>
            <a:r>
              <a:rPr lang="en-US" sz="1600" dirty="0"/>
              <a:t> </a:t>
            </a:r>
          </a:p>
        </p:txBody>
      </p:sp>
      <p:sp>
        <p:nvSpPr>
          <p:cNvPr id="12" name="Shape 9"/>
          <p:cNvSpPr/>
          <p:nvPr/>
        </p:nvSpPr>
        <p:spPr>
          <a:xfrm>
            <a:off x="7909560" y="5212080"/>
            <a:ext cx="3017520" cy="310896"/>
          </a:xfrm>
          <a:prstGeom prst="roundRect">
            <a:avLst>
              <a:gd name="adj" fmla="val 35294"/>
            </a:avLst>
          </a:prstGeom>
          <a:solidFill>
            <a:srgbClr val="0E8F8D"/>
          </a:solidFill>
          <a:ln w="12700">
            <a:solidFill>
              <a:srgbClr val="0E8F8D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13" name="Text 10"/>
          <p:cNvSpPr/>
          <p:nvPr/>
        </p:nvSpPr>
        <p:spPr>
          <a:xfrm>
            <a:off x="7982712" y="5280660"/>
            <a:ext cx="287121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Tot 18:00 tijd om rond te lopen en te observeren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50040" y="6519672"/>
            <a:ext cx="182880" cy="13716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50635B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25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5555BCC-4E4F-C270-7D79-88B737B754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02000" y="3865383"/>
            <a:ext cx="8988000" cy="2131826"/>
          </a:xfrm>
        </p:spPr>
        <p:txBody>
          <a:bodyPr>
            <a:normAutofit/>
          </a:bodyPr>
          <a:lstStyle/>
          <a:p>
            <a:r>
              <a:rPr lang="en-NL" dirty="0">
                <a:latin typeface="Aptos" panose="020B0004020202020204" pitchFamily="34" charset="0"/>
              </a:rPr>
              <a:t>Cyber Security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7B4381B-D280-3789-20CA-6696A02C1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1788" y="857250"/>
            <a:ext cx="8988425" cy="2571750"/>
          </a:xfrm>
        </p:spPr>
        <p:txBody>
          <a:bodyPr/>
          <a:lstStyle/>
          <a:p>
            <a:r>
              <a:rPr lang="en-NL" dirty="0">
                <a:latin typeface="Aptos" panose="020B0004020202020204" pitchFamily="34" charset="0"/>
              </a:rPr>
              <a:t>Associate Degree </a:t>
            </a:r>
          </a:p>
        </p:txBody>
      </p:sp>
    </p:spTree>
    <p:extLst>
      <p:ext uri="{BB962C8B-B14F-4D97-AF65-F5344CB8AC3E}">
        <p14:creationId xmlns:p14="http://schemas.microsoft.com/office/powerpoint/2010/main" val="3899685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53CBF59-3EF6-BA9A-7429-A2AC5A1E9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ptos" panose="020B0004020202020204" pitchFamily="34" charset="0"/>
              </a:rPr>
              <a:t>Ad Cyber Security</a:t>
            </a:r>
            <a:endParaRPr lang="en-NL" dirty="0">
              <a:latin typeface="Aptos" panose="020B00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8B48113-96AE-0DB9-C962-FEBD343FC5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83503" y="2253600"/>
            <a:ext cx="4241695" cy="4071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b="1" dirty="0" err="1">
                <a:latin typeface="Aptos" panose="020B0004020202020204" pitchFamily="34" charset="0"/>
              </a:rPr>
              <a:t>Specialisme</a:t>
            </a:r>
            <a:r>
              <a:rPr lang="en-GB" sz="1800" dirty="0">
                <a:latin typeface="Aptos" panose="020B0004020202020204" pitchFamily="34" charset="0"/>
              </a:rPr>
              <a:t>: Security </a:t>
            </a:r>
            <a:br>
              <a:rPr lang="en-GB" sz="1800" dirty="0">
                <a:latin typeface="Aptos" panose="020B0004020202020204" pitchFamily="34" charset="0"/>
              </a:rPr>
            </a:br>
            <a:r>
              <a:rPr lang="en-GB" sz="1800" b="1" dirty="0" err="1">
                <a:latin typeface="Aptos" panose="020B0004020202020204" pitchFamily="34" charset="0"/>
              </a:rPr>
              <a:t>Vakgebied</a:t>
            </a:r>
            <a:r>
              <a:rPr lang="en-GB" sz="1800" dirty="0">
                <a:latin typeface="Aptos" panose="020B0004020202020204" pitchFamily="34" charset="0"/>
              </a:rPr>
              <a:t>: IT </a:t>
            </a:r>
            <a:br>
              <a:rPr lang="en-GB" sz="1800" dirty="0">
                <a:latin typeface="Aptos" panose="020B0004020202020204" pitchFamily="34" charset="0"/>
              </a:rPr>
            </a:br>
            <a:br>
              <a:rPr lang="en-GB" sz="1800" dirty="0">
                <a:latin typeface="Aptos" panose="020B0004020202020204" pitchFamily="34" charset="0"/>
              </a:rPr>
            </a:br>
            <a:br>
              <a:rPr lang="en-GB" sz="1800" dirty="0">
                <a:latin typeface="Aptos" panose="020B0004020202020204" pitchFamily="34" charset="0"/>
              </a:rPr>
            </a:br>
            <a:r>
              <a:rPr lang="en-GB" sz="1800" dirty="0" err="1">
                <a:latin typeface="Aptos" panose="020B0004020202020204" pitchFamily="34" charset="0"/>
              </a:rPr>
              <a:t>Jij</a:t>
            </a:r>
            <a:r>
              <a:rPr lang="en-GB" sz="1800" dirty="0">
                <a:latin typeface="Aptos" panose="020B0004020202020204" pitchFamily="34" charset="0"/>
              </a:rPr>
              <a:t> </a:t>
            </a:r>
            <a:r>
              <a:rPr lang="en-GB" sz="1800" dirty="0" err="1">
                <a:latin typeface="Aptos" panose="020B0004020202020204" pitchFamily="34" charset="0"/>
              </a:rPr>
              <a:t>leert</a:t>
            </a:r>
            <a:r>
              <a:rPr lang="en-GB" sz="1800" dirty="0">
                <a:latin typeface="Aptos" panose="020B0004020202020204" pitchFamily="34" charset="0"/>
              </a:rPr>
              <a:t> hoe je </a:t>
            </a:r>
            <a:r>
              <a:rPr lang="en-GB" sz="1800" dirty="0" err="1">
                <a:latin typeface="Aptos" panose="020B0004020202020204" pitchFamily="34" charset="0"/>
              </a:rPr>
              <a:t>een</a:t>
            </a:r>
            <a:r>
              <a:rPr lang="en-GB" sz="1800" dirty="0">
                <a:latin typeface="Aptos" panose="020B0004020202020204" pitchFamily="34" charset="0"/>
              </a:rPr>
              <a:t> </a:t>
            </a:r>
            <a:r>
              <a:rPr lang="en-GB" sz="1800" dirty="0" err="1">
                <a:latin typeface="Aptos" panose="020B0004020202020204" pitchFamily="34" charset="0"/>
              </a:rPr>
              <a:t>bedrijf</a:t>
            </a:r>
            <a:r>
              <a:rPr lang="en-GB" sz="1800" dirty="0">
                <a:latin typeface="Aptos" panose="020B0004020202020204" pitchFamily="34" charset="0"/>
              </a:rPr>
              <a:t> </a:t>
            </a:r>
            <a:r>
              <a:rPr lang="en-GB" sz="1800" b="1" dirty="0" err="1">
                <a:latin typeface="Aptos" panose="020B0004020202020204" pitchFamily="34" charset="0"/>
              </a:rPr>
              <a:t>beveiligt</a:t>
            </a:r>
            <a:r>
              <a:rPr lang="en-GB" sz="1800" dirty="0">
                <a:latin typeface="Aptos" panose="020B0004020202020204" pitchFamily="34" charset="0"/>
              </a:rPr>
              <a:t> </a:t>
            </a:r>
            <a:r>
              <a:rPr lang="en-GB" sz="1800" dirty="0" err="1">
                <a:latin typeface="Aptos" panose="020B0004020202020204" pitchFamily="34" charset="0"/>
              </a:rPr>
              <a:t>tegen</a:t>
            </a:r>
            <a:r>
              <a:rPr lang="en-GB" sz="1800" dirty="0">
                <a:latin typeface="Aptos" panose="020B0004020202020204" pitchFamily="34" charset="0"/>
              </a:rPr>
              <a:t> </a:t>
            </a:r>
            <a:r>
              <a:rPr lang="en-GB" sz="1800" dirty="0" err="1">
                <a:latin typeface="Aptos" panose="020B0004020202020204" pitchFamily="34" charset="0"/>
              </a:rPr>
              <a:t>een</a:t>
            </a:r>
            <a:r>
              <a:rPr lang="en-GB" sz="1800" dirty="0">
                <a:latin typeface="Aptos" panose="020B0004020202020204" pitchFamily="34" charset="0"/>
              </a:rPr>
              <a:t> </a:t>
            </a:r>
            <a:r>
              <a:rPr lang="en-GB" sz="1800" dirty="0" err="1">
                <a:latin typeface="Aptos" panose="020B0004020202020204" pitchFamily="34" charset="0"/>
              </a:rPr>
              <a:t>cyberaanval</a:t>
            </a:r>
            <a:r>
              <a:rPr lang="en-GB" sz="1800" dirty="0">
                <a:latin typeface="Aptos" panose="020B0004020202020204" pitchFamily="34" charset="0"/>
              </a:rPr>
              <a:t>. Ook leer je </a:t>
            </a:r>
            <a:r>
              <a:rPr lang="en-GB" sz="1800" dirty="0" err="1">
                <a:latin typeface="Aptos" panose="020B0004020202020204" pitchFamily="34" charset="0"/>
              </a:rPr>
              <a:t>alles</a:t>
            </a:r>
            <a:r>
              <a:rPr lang="en-GB" sz="1800" dirty="0">
                <a:latin typeface="Aptos" panose="020B0004020202020204" pitchFamily="34" charset="0"/>
              </a:rPr>
              <a:t> over  het </a:t>
            </a:r>
            <a:r>
              <a:rPr lang="en-GB" sz="1800" b="1" dirty="0" err="1">
                <a:latin typeface="Aptos" panose="020B0004020202020204" pitchFamily="34" charset="0"/>
              </a:rPr>
              <a:t>detecteren</a:t>
            </a:r>
            <a:r>
              <a:rPr lang="en-GB" sz="1800" dirty="0">
                <a:latin typeface="Aptos" panose="020B0004020202020204" pitchFamily="34" charset="0"/>
              </a:rPr>
              <a:t> van </a:t>
            </a:r>
            <a:r>
              <a:rPr lang="en-GB" sz="1800" b="1" dirty="0" err="1">
                <a:latin typeface="Aptos" panose="020B0004020202020204" pitchFamily="34" charset="0"/>
              </a:rPr>
              <a:t>kwetsbaarheden</a:t>
            </a:r>
            <a:r>
              <a:rPr lang="en-GB" sz="1800" dirty="0">
                <a:latin typeface="Aptos" panose="020B0004020202020204" pitchFamily="34" charset="0"/>
              </a:rPr>
              <a:t> </a:t>
            </a:r>
            <a:r>
              <a:rPr lang="en-GB" sz="1800" dirty="0" err="1">
                <a:latin typeface="Aptos" panose="020B0004020202020204" pitchFamily="34" charset="0"/>
              </a:rPr>
              <a:t>binnen</a:t>
            </a:r>
            <a:r>
              <a:rPr lang="en-GB" sz="1800" dirty="0">
                <a:latin typeface="Aptos" panose="020B0004020202020204" pitchFamily="34" charset="0"/>
              </a:rPr>
              <a:t> </a:t>
            </a:r>
            <a:r>
              <a:rPr lang="en-GB" sz="1800" dirty="0" err="1">
                <a:latin typeface="Aptos" panose="020B0004020202020204" pitchFamily="34" charset="0"/>
              </a:rPr>
              <a:t>computersystemen</a:t>
            </a:r>
            <a:r>
              <a:rPr lang="en-GB" sz="1800" dirty="0">
                <a:latin typeface="Aptos" panose="020B0004020202020204" pitchFamily="34" charset="0"/>
              </a:rPr>
              <a:t> </a:t>
            </a:r>
            <a:r>
              <a:rPr lang="en-GB" sz="1800" dirty="0" err="1">
                <a:latin typeface="Aptos" panose="020B0004020202020204" pitchFamily="34" charset="0"/>
              </a:rPr>
              <a:t>en</a:t>
            </a:r>
            <a:r>
              <a:rPr lang="en-GB" sz="1800" dirty="0">
                <a:latin typeface="Aptos" panose="020B0004020202020204" pitchFamily="34" charset="0"/>
              </a:rPr>
              <a:t> het </a:t>
            </a:r>
            <a:r>
              <a:rPr lang="en-GB" sz="1800" dirty="0" err="1">
                <a:latin typeface="Aptos" panose="020B0004020202020204" pitchFamily="34" charset="0"/>
              </a:rPr>
              <a:t>beveiligen</a:t>
            </a:r>
            <a:r>
              <a:rPr lang="en-GB" sz="1800" dirty="0">
                <a:latin typeface="Aptos" panose="020B0004020202020204" pitchFamily="34" charset="0"/>
              </a:rPr>
              <a:t> van </a:t>
            </a:r>
            <a:r>
              <a:rPr lang="en-GB" sz="1800" dirty="0" err="1">
                <a:latin typeface="Aptos" panose="020B0004020202020204" pitchFamily="34" charset="0"/>
              </a:rPr>
              <a:t>computersystemen</a:t>
            </a:r>
            <a:r>
              <a:rPr lang="en-GB" sz="1800" dirty="0">
                <a:latin typeface="Aptos" panose="020B0004020202020204" pitchFamily="34" charset="0"/>
              </a:rPr>
              <a:t>. </a:t>
            </a:r>
            <a:br>
              <a:rPr lang="en-GB" sz="1800" dirty="0">
                <a:latin typeface="Aptos" panose="020B0004020202020204" pitchFamily="34" charset="0"/>
              </a:rPr>
            </a:br>
            <a:br>
              <a:rPr lang="en-GB" sz="1800" dirty="0">
                <a:latin typeface="Aptos" panose="020B0004020202020204" pitchFamily="34" charset="0"/>
              </a:rPr>
            </a:br>
            <a:br>
              <a:rPr lang="en-GB" sz="1800" dirty="0">
                <a:latin typeface="Aptos" panose="020B0004020202020204" pitchFamily="34" charset="0"/>
              </a:rPr>
            </a:br>
            <a:br>
              <a:rPr lang="en-GB" sz="1800" dirty="0">
                <a:latin typeface="Aptos" panose="020B0004020202020204" pitchFamily="34" charset="0"/>
              </a:rPr>
            </a:br>
            <a:r>
              <a:rPr lang="en-GB" sz="1800" b="1" dirty="0">
                <a:latin typeface="Aptos" panose="020B0004020202020204" pitchFamily="34" charset="0"/>
              </a:rPr>
              <a:t>Banen</a:t>
            </a:r>
            <a:r>
              <a:rPr lang="en-GB" sz="1800" dirty="0">
                <a:latin typeface="Aptos" panose="020B0004020202020204" pitchFamily="34" charset="0"/>
              </a:rPr>
              <a:t>: Cybersecurity professional,  Ethical hacker, Security tester </a:t>
            </a:r>
            <a:endParaRPr lang="en-NL" sz="1800" dirty="0">
              <a:latin typeface="Aptos" panose="020B0004020202020204" pitchFamily="34" charset="0"/>
            </a:endParaRPr>
          </a:p>
        </p:txBody>
      </p:sp>
      <p:pic>
        <p:nvPicPr>
          <p:cNvPr id="12" name="Picture Placeholder 11" descr="A person pointing at a computer&#10;&#10;AI-generated content may be incorrect.">
            <a:extLst>
              <a:ext uri="{FF2B5EF4-FFF2-40B4-BE49-F238E27FC236}">
                <a16:creationId xmlns:a16="http://schemas.microsoft.com/office/drawing/2014/main" id="{10767F08-67D4-D100-9BFE-7B7EFF83CE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2381" r="2381"/>
          <a:stretch>
            <a:fillRect/>
          </a:stretch>
        </p:blipFill>
        <p:spPr>
          <a:prstGeom prst="rect">
            <a:avLst/>
          </a:prstGeom>
          <a:solidFill>
            <a:srgbClr val="FFFFFF">
              <a:lumMod val="85000"/>
            </a:srgbClr>
          </a:solidFill>
        </p:spPr>
      </p:pic>
    </p:spTree>
    <p:extLst>
      <p:ext uri="{BB962C8B-B14F-4D97-AF65-F5344CB8AC3E}">
        <p14:creationId xmlns:p14="http://schemas.microsoft.com/office/powerpoint/2010/main" val="755423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7AC95D0-A355-4D8E-DAC4-5526A0AC9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>
                <a:latin typeface="Aptos" panose="020B0004020202020204" pitchFamily="34" charset="0"/>
              </a:rPr>
              <a:t>Associate degree (Ad)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0C3B1FE-83DF-A95A-566C-3009A0DA86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600" dirty="0" err="1">
                <a:latin typeface="Aptos" panose="020B0004020202020204" pitchFamily="34" charset="0"/>
              </a:rPr>
              <a:t>Tweejarige</a:t>
            </a:r>
            <a:r>
              <a:rPr lang="en-GB" sz="2600" dirty="0">
                <a:latin typeface="Aptos" panose="020B0004020202020204" pitchFamily="34" charset="0"/>
              </a:rPr>
              <a:t> </a:t>
            </a:r>
            <a:r>
              <a:rPr lang="en-GB" sz="2600" dirty="0" err="1">
                <a:latin typeface="Aptos" panose="020B0004020202020204" pitchFamily="34" charset="0"/>
              </a:rPr>
              <a:t>opleiding</a:t>
            </a:r>
            <a:r>
              <a:rPr lang="en-GB" sz="2600" dirty="0">
                <a:latin typeface="Aptos" panose="020B0004020202020204" pitchFamily="34" charset="0"/>
              </a:rPr>
              <a:t> op </a:t>
            </a:r>
            <a:r>
              <a:rPr lang="en-GB" sz="2600" dirty="0" err="1">
                <a:latin typeface="Aptos" panose="020B0004020202020204" pitchFamily="34" charset="0"/>
              </a:rPr>
              <a:t>hbo-niveau</a:t>
            </a:r>
            <a:endParaRPr lang="en-GB" sz="2600" dirty="0">
              <a:latin typeface="Aptos" panose="020B0004020202020204" pitchFamily="34" charset="0"/>
            </a:endParaRPr>
          </a:p>
          <a:p>
            <a:r>
              <a:rPr lang="en-GB" sz="2600" dirty="0" err="1">
                <a:latin typeface="Aptos" panose="020B0004020202020204" pitchFamily="34" charset="0"/>
              </a:rPr>
              <a:t>Niveau</a:t>
            </a:r>
            <a:r>
              <a:rPr lang="en-GB" sz="2600" dirty="0">
                <a:latin typeface="Aptos" panose="020B0004020202020204" pitchFamily="34" charset="0"/>
              </a:rPr>
              <a:t> 5: </a:t>
            </a:r>
            <a:r>
              <a:rPr lang="en-GB" sz="2600" dirty="0" err="1">
                <a:latin typeface="Aptos" panose="020B0004020202020204" pitchFamily="34" charset="0"/>
              </a:rPr>
              <a:t>tussen</a:t>
            </a:r>
            <a:r>
              <a:rPr lang="en-GB" sz="2600" dirty="0">
                <a:latin typeface="Aptos" panose="020B0004020202020204" pitchFamily="34" charset="0"/>
              </a:rPr>
              <a:t> </a:t>
            </a:r>
            <a:r>
              <a:rPr lang="en-GB" sz="2600" dirty="0" err="1">
                <a:latin typeface="Aptos" panose="020B0004020202020204" pitchFamily="34" charset="0"/>
              </a:rPr>
              <a:t>mbo-niveau</a:t>
            </a:r>
            <a:r>
              <a:rPr lang="en-GB" sz="2600" dirty="0">
                <a:latin typeface="Aptos" panose="020B0004020202020204" pitchFamily="34" charset="0"/>
              </a:rPr>
              <a:t> 4 </a:t>
            </a:r>
            <a:r>
              <a:rPr lang="en-GB" sz="2600" dirty="0" err="1">
                <a:latin typeface="Aptos" panose="020B0004020202020204" pitchFamily="34" charset="0"/>
              </a:rPr>
              <a:t>en</a:t>
            </a:r>
            <a:r>
              <a:rPr lang="en-GB" sz="2600" dirty="0">
                <a:latin typeface="Aptos" panose="020B0004020202020204" pitchFamily="34" charset="0"/>
              </a:rPr>
              <a:t> Bachelor </a:t>
            </a:r>
            <a:r>
              <a:rPr lang="en-GB" sz="2600" dirty="0" err="1">
                <a:latin typeface="Aptos" panose="020B0004020202020204" pitchFamily="34" charset="0"/>
              </a:rPr>
              <a:t>hbo-niveau</a:t>
            </a:r>
            <a:r>
              <a:rPr lang="en-GB" sz="2600" dirty="0">
                <a:latin typeface="Aptos" panose="020B0004020202020204" pitchFamily="34" charset="0"/>
              </a:rPr>
              <a:t> 6 </a:t>
            </a:r>
          </a:p>
          <a:p>
            <a:r>
              <a:rPr lang="en-GB" sz="2600" dirty="0">
                <a:latin typeface="Aptos" panose="020B0004020202020204" pitchFamily="34" charset="0"/>
              </a:rPr>
              <a:t>Je </a:t>
            </a:r>
            <a:r>
              <a:rPr lang="en-GB" sz="2600" dirty="0" err="1">
                <a:latin typeface="Aptos" panose="020B0004020202020204" pitchFamily="34" charset="0"/>
              </a:rPr>
              <a:t>werkt</a:t>
            </a:r>
            <a:r>
              <a:rPr lang="en-GB" sz="2600" dirty="0">
                <a:latin typeface="Aptos" panose="020B0004020202020204" pitchFamily="34" charset="0"/>
              </a:rPr>
              <a:t> </a:t>
            </a:r>
            <a:r>
              <a:rPr lang="en-GB" sz="2600" dirty="0" err="1">
                <a:latin typeface="Aptos" panose="020B0004020202020204" pitchFamily="34" charset="0"/>
              </a:rPr>
              <a:t>binnen</a:t>
            </a:r>
            <a:r>
              <a:rPr lang="en-GB" sz="2600" dirty="0">
                <a:latin typeface="Aptos" panose="020B0004020202020204" pitchFamily="34" charset="0"/>
              </a:rPr>
              <a:t> </a:t>
            </a:r>
            <a:r>
              <a:rPr lang="en-GB" sz="2600" dirty="0" err="1">
                <a:latin typeface="Aptos" panose="020B0004020202020204" pitchFamily="34" charset="0"/>
              </a:rPr>
              <a:t>een</a:t>
            </a:r>
            <a:r>
              <a:rPr lang="en-GB" sz="2600" dirty="0">
                <a:latin typeface="Aptos" panose="020B0004020202020204" pitchFamily="34" charset="0"/>
              </a:rPr>
              <a:t> Associate degree </a:t>
            </a:r>
            <a:r>
              <a:rPr lang="en-GB" sz="2600" dirty="0" err="1">
                <a:latin typeface="Aptos" panose="020B0004020202020204" pitchFamily="34" charset="0"/>
              </a:rPr>
              <a:t>aan</a:t>
            </a:r>
            <a:r>
              <a:rPr lang="en-GB" sz="2600" dirty="0">
                <a:latin typeface="Aptos" panose="020B0004020202020204" pitchFamily="34" charset="0"/>
              </a:rPr>
              <a:t> </a:t>
            </a:r>
            <a:r>
              <a:rPr lang="en-GB" sz="2600" dirty="0" err="1">
                <a:latin typeface="Aptos" panose="020B0004020202020204" pitchFamily="34" charset="0"/>
              </a:rPr>
              <a:t>actuele</a:t>
            </a:r>
            <a:r>
              <a:rPr lang="en-GB" sz="2600" dirty="0">
                <a:latin typeface="Aptos" panose="020B0004020202020204" pitchFamily="34" charset="0"/>
              </a:rPr>
              <a:t> </a:t>
            </a:r>
            <a:r>
              <a:rPr lang="en-GB" sz="2600" dirty="0" err="1">
                <a:latin typeface="Aptos" panose="020B0004020202020204" pitchFamily="34" charset="0"/>
              </a:rPr>
              <a:t>praktijkopdrachten</a:t>
            </a:r>
            <a:r>
              <a:rPr lang="en-GB" sz="2600" dirty="0">
                <a:latin typeface="Aptos" panose="020B0004020202020204" pitchFamily="34" charset="0"/>
              </a:rPr>
              <a:t> van </a:t>
            </a:r>
            <a:r>
              <a:rPr lang="en-GB" sz="2600" dirty="0" err="1">
                <a:latin typeface="Aptos" panose="020B0004020202020204" pitchFamily="34" charset="0"/>
              </a:rPr>
              <a:t>bedrijven</a:t>
            </a:r>
            <a:r>
              <a:rPr lang="en-GB" sz="2600" dirty="0">
                <a:latin typeface="Aptos" panose="020B0004020202020204" pitchFamily="34" charset="0"/>
              </a:rPr>
              <a:t>. Je </a:t>
            </a:r>
            <a:r>
              <a:rPr lang="en-GB" sz="2600" dirty="0" err="1">
                <a:latin typeface="Aptos" panose="020B0004020202020204" pitchFamily="34" charset="0"/>
              </a:rPr>
              <a:t>krijgt</a:t>
            </a:r>
            <a:r>
              <a:rPr lang="en-GB" sz="2600" dirty="0">
                <a:latin typeface="Aptos" panose="020B0004020202020204" pitchFamily="34" charset="0"/>
              </a:rPr>
              <a:t> </a:t>
            </a:r>
            <a:r>
              <a:rPr lang="en-GB" sz="2600" dirty="0" err="1">
                <a:latin typeface="Aptos" panose="020B0004020202020204" pitchFamily="34" charset="0"/>
              </a:rPr>
              <a:t>hierbij</a:t>
            </a:r>
            <a:r>
              <a:rPr lang="en-GB" sz="2600" dirty="0">
                <a:latin typeface="Aptos" panose="020B0004020202020204" pitchFamily="34" charset="0"/>
              </a:rPr>
              <a:t> les </a:t>
            </a:r>
            <a:r>
              <a:rPr lang="en-GB" sz="2600" dirty="0" err="1">
                <a:latin typeface="Aptos" panose="020B0004020202020204" pitchFamily="34" charset="0"/>
              </a:rPr>
              <a:t>en</a:t>
            </a:r>
            <a:r>
              <a:rPr lang="en-GB" sz="2600" dirty="0">
                <a:latin typeface="Aptos" panose="020B0004020202020204" pitchFamily="34" charset="0"/>
              </a:rPr>
              <a:t> </a:t>
            </a:r>
            <a:r>
              <a:rPr lang="en-GB" sz="2600" dirty="0" err="1">
                <a:latin typeface="Aptos" panose="020B0004020202020204" pitchFamily="34" charset="0"/>
              </a:rPr>
              <a:t>begeleiding</a:t>
            </a:r>
            <a:r>
              <a:rPr lang="en-GB" sz="2600" dirty="0">
                <a:latin typeface="Aptos" panose="020B0004020202020204" pitchFamily="34" charset="0"/>
              </a:rPr>
              <a:t> van </a:t>
            </a:r>
            <a:r>
              <a:rPr lang="en-GB" sz="2600" dirty="0" err="1">
                <a:latin typeface="Aptos" panose="020B0004020202020204" pitchFamily="34" charset="0"/>
              </a:rPr>
              <a:t>docenten</a:t>
            </a:r>
            <a:r>
              <a:rPr lang="en-GB" sz="2600" dirty="0">
                <a:latin typeface="Aptos" panose="020B0004020202020204" pitchFamily="34" charset="0"/>
              </a:rPr>
              <a:t> </a:t>
            </a:r>
            <a:r>
              <a:rPr lang="en-GB" sz="2600" dirty="0" err="1">
                <a:latin typeface="Aptos" panose="020B0004020202020204" pitchFamily="34" charset="0"/>
              </a:rPr>
              <a:t>uit</a:t>
            </a:r>
            <a:r>
              <a:rPr lang="en-GB" sz="2600" dirty="0">
                <a:latin typeface="Aptos" panose="020B0004020202020204" pitchFamily="34" charset="0"/>
              </a:rPr>
              <a:t> de </a:t>
            </a:r>
            <a:r>
              <a:rPr lang="en-GB" sz="2600" dirty="0" err="1">
                <a:latin typeface="Aptos" panose="020B0004020202020204" pitchFamily="34" charset="0"/>
              </a:rPr>
              <a:t>beroepspraktijk</a:t>
            </a:r>
            <a:r>
              <a:rPr lang="en-GB" sz="2600" dirty="0">
                <a:latin typeface="Aptos" panose="020B0004020202020204" pitchFamily="34" charset="0"/>
              </a:rPr>
              <a:t>.</a:t>
            </a:r>
            <a:endParaRPr lang="en-NL" sz="26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256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7">
            <a:extLst>
              <a:ext uri="{FF2B5EF4-FFF2-40B4-BE49-F238E27FC236}">
                <a16:creationId xmlns:a16="http://schemas.microsoft.com/office/drawing/2014/main" id="{B90A058E-5700-E394-4B50-911ED8290303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01337" y="270349"/>
            <a:ext cx="11033331" cy="588164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6708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A9DB7D-DBE2-854E-0FEE-7A6FD4BA4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>
                <a:latin typeface="Aptos" panose="020B0004020202020204" pitchFamily="34" charset="0"/>
              </a:rPr>
              <a:t>Verschil Ad en Bachelor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EB90F-478C-51C4-AFD6-F68FC753C1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>
                <a:latin typeface="Aptos" panose="020B0004020202020204" pitchFamily="34" charset="0"/>
              </a:rPr>
              <a:t>Duur: Een Ad </a:t>
            </a:r>
            <a:r>
              <a:rPr lang="en-GB" sz="2400" dirty="0" err="1">
                <a:latin typeface="Aptos" panose="020B0004020202020204" pitchFamily="34" charset="0"/>
              </a:rPr>
              <a:t>duurt</a:t>
            </a:r>
            <a:r>
              <a:rPr lang="en-GB" sz="2400" dirty="0">
                <a:latin typeface="Aptos" panose="020B0004020202020204" pitchFamily="34" charset="0"/>
              </a:rPr>
              <a:t> 2 </a:t>
            </a:r>
            <a:r>
              <a:rPr lang="en-GB" sz="2400" dirty="0" err="1">
                <a:latin typeface="Aptos" panose="020B0004020202020204" pitchFamily="34" charset="0"/>
              </a:rPr>
              <a:t>jaar</a:t>
            </a:r>
            <a:r>
              <a:rPr lang="en-GB" sz="2400" dirty="0">
                <a:latin typeface="Aptos" panose="020B0004020202020204" pitchFamily="34" charset="0"/>
              </a:rPr>
              <a:t> </a:t>
            </a:r>
            <a:r>
              <a:rPr lang="en-GB" sz="2400" dirty="0" err="1">
                <a:latin typeface="Aptos" panose="020B0004020202020204" pitchFamily="34" charset="0"/>
              </a:rPr>
              <a:t>en</a:t>
            </a:r>
            <a:r>
              <a:rPr lang="en-GB" sz="2400" dirty="0">
                <a:latin typeface="Aptos" panose="020B0004020202020204" pitchFamily="34" charset="0"/>
              </a:rPr>
              <a:t> </a:t>
            </a:r>
            <a:r>
              <a:rPr lang="en-GB" sz="2400" dirty="0" err="1">
                <a:latin typeface="Aptos" panose="020B0004020202020204" pitchFamily="34" charset="0"/>
              </a:rPr>
              <a:t>een</a:t>
            </a:r>
            <a:r>
              <a:rPr lang="en-GB" sz="2400" dirty="0">
                <a:latin typeface="Aptos" panose="020B0004020202020204" pitchFamily="34" charset="0"/>
              </a:rPr>
              <a:t> Bachelor </a:t>
            </a:r>
            <a:r>
              <a:rPr lang="en-GB" sz="2400" dirty="0" err="1">
                <a:latin typeface="Aptos" panose="020B0004020202020204" pitchFamily="34" charset="0"/>
              </a:rPr>
              <a:t>duurt</a:t>
            </a:r>
            <a:r>
              <a:rPr lang="en-GB" sz="2400" dirty="0">
                <a:latin typeface="Aptos" panose="020B0004020202020204" pitchFamily="34" charset="0"/>
              </a:rPr>
              <a:t> 4 </a:t>
            </a:r>
            <a:r>
              <a:rPr lang="en-GB" sz="2400" dirty="0" err="1">
                <a:latin typeface="Aptos" panose="020B0004020202020204" pitchFamily="34" charset="0"/>
              </a:rPr>
              <a:t>jaar</a:t>
            </a:r>
            <a:endParaRPr lang="en-GB" sz="2400" dirty="0">
              <a:latin typeface="Aptos" panose="020B0004020202020204" pitchFamily="34" charset="0"/>
            </a:endParaRPr>
          </a:p>
          <a:p>
            <a:r>
              <a:rPr lang="en-GB" sz="2400" dirty="0" err="1">
                <a:latin typeface="Aptos" panose="020B0004020202020204" pitchFamily="34" charset="0"/>
              </a:rPr>
              <a:t>Theorie</a:t>
            </a:r>
            <a:r>
              <a:rPr lang="en-GB" sz="2400" dirty="0">
                <a:latin typeface="Aptos" panose="020B0004020202020204" pitchFamily="34" charset="0"/>
              </a:rPr>
              <a:t> / </a:t>
            </a:r>
            <a:r>
              <a:rPr lang="en-GB" sz="2400" dirty="0" err="1">
                <a:latin typeface="Aptos" panose="020B0004020202020204" pitchFamily="34" charset="0"/>
              </a:rPr>
              <a:t>Praktijk</a:t>
            </a:r>
            <a:r>
              <a:rPr lang="en-GB" sz="2400" dirty="0">
                <a:latin typeface="Aptos" panose="020B0004020202020204" pitchFamily="34" charset="0"/>
              </a:rPr>
              <a:t>: </a:t>
            </a:r>
          </a:p>
          <a:p>
            <a:pPr lvl="1"/>
            <a:r>
              <a:rPr lang="en-GB" sz="2000" dirty="0">
                <a:latin typeface="Aptos" panose="020B0004020202020204" pitchFamily="34" charset="0"/>
              </a:rPr>
              <a:t>Ad: 30% </a:t>
            </a:r>
            <a:r>
              <a:rPr lang="en-GB" sz="2000" dirty="0" err="1">
                <a:latin typeface="Aptos" panose="020B0004020202020204" pitchFamily="34" charset="0"/>
              </a:rPr>
              <a:t>theorie</a:t>
            </a:r>
            <a:r>
              <a:rPr lang="en-GB" sz="2000" dirty="0">
                <a:latin typeface="Aptos" panose="020B0004020202020204" pitchFamily="34" charset="0"/>
              </a:rPr>
              <a:t> </a:t>
            </a:r>
            <a:r>
              <a:rPr lang="en-GB" sz="2000" dirty="0" err="1">
                <a:latin typeface="Aptos" panose="020B0004020202020204" pitchFamily="34" charset="0"/>
              </a:rPr>
              <a:t>en</a:t>
            </a:r>
            <a:r>
              <a:rPr lang="en-GB" sz="2000" dirty="0">
                <a:latin typeface="Aptos" panose="020B0004020202020204" pitchFamily="34" charset="0"/>
              </a:rPr>
              <a:t> 70% </a:t>
            </a:r>
            <a:r>
              <a:rPr lang="en-GB" sz="2000" dirty="0" err="1">
                <a:latin typeface="Aptos" panose="020B0004020202020204" pitchFamily="34" charset="0"/>
              </a:rPr>
              <a:t>praktijk</a:t>
            </a:r>
            <a:r>
              <a:rPr lang="en-GB" sz="2000" dirty="0">
                <a:latin typeface="Aptos" panose="020B0004020202020204" pitchFamily="34" charset="0"/>
              </a:rPr>
              <a:t> </a:t>
            </a:r>
          </a:p>
          <a:p>
            <a:pPr lvl="1"/>
            <a:r>
              <a:rPr lang="en-GB" sz="2000" dirty="0">
                <a:latin typeface="Aptos" panose="020B0004020202020204" pitchFamily="34" charset="0"/>
              </a:rPr>
              <a:t>Bachelor: 70% </a:t>
            </a:r>
            <a:r>
              <a:rPr lang="en-GB" sz="2000" dirty="0" err="1">
                <a:latin typeface="Aptos" panose="020B0004020202020204" pitchFamily="34" charset="0"/>
              </a:rPr>
              <a:t>theorie</a:t>
            </a:r>
            <a:r>
              <a:rPr lang="en-GB" sz="2000" dirty="0">
                <a:latin typeface="Aptos" panose="020B0004020202020204" pitchFamily="34" charset="0"/>
              </a:rPr>
              <a:t> </a:t>
            </a:r>
            <a:r>
              <a:rPr lang="en-GB" sz="2000" dirty="0" err="1">
                <a:latin typeface="Aptos" panose="020B0004020202020204" pitchFamily="34" charset="0"/>
              </a:rPr>
              <a:t>en</a:t>
            </a:r>
            <a:r>
              <a:rPr lang="en-GB" sz="2000" dirty="0">
                <a:latin typeface="Aptos" panose="020B0004020202020204" pitchFamily="34" charset="0"/>
              </a:rPr>
              <a:t> 30% </a:t>
            </a:r>
            <a:r>
              <a:rPr lang="en-GB" sz="2000" dirty="0" err="1">
                <a:latin typeface="Aptos" panose="020B0004020202020204" pitchFamily="34" charset="0"/>
              </a:rPr>
              <a:t>praktijk</a:t>
            </a:r>
            <a:endParaRPr lang="en-GB" sz="2000" dirty="0">
              <a:latin typeface="Aptos" panose="020B0004020202020204" pitchFamily="34" charset="0"/>
            </a:endParaRPr>
          </a:p>
          <a:p>
            <a:r>
              <a:rPr lang="en-GB" sz="2400" dirty="0">
                <a:latin typeface="Aptos" panose="020B0004020202020204" pitchFamily="34" charset="0"/>
              </a:rPr>
              <a:t>Hoe </a:t>
            </a:r>
            <a:r>
              <a:rPr lang="en-GB" sz="2400" dirty="0" err="1">
                <a:latin typeface="Aptos" panose="020B0004020202020204" pitchFamily="34" charset="0"/>
              </a:rPr>
              <a:t>werk</a:t>
            </a:r>
            <a:r>
              <a:rPr lang="en-GB" sz="2400" dirty="0">
                <a:latin typeface="Aptos" panose="020B0004020202020204" pitchFamily="34" charset="0"/>
              </a:rPr>
              <a:t> je?</a:t>
            </a:r>
          </a:p>
          <a:p>
            <a:pPr lvl="1"/>
            <a:r>
              <a:rPr lang="en-GB" sz="2000" dirty="0">
                <a:latin typeface="Aptos" panose="020B0004020202020204" pitchFamily="34" charset="0"/>
              </a:rPr>
              <a:t>Ad </a:t>
            </a:r>
            <a:r>
              <a:rPr lang="en-GB" sz="2000" dirty="0" err="1">
                <a:latin typeface="Aptos" panose="020B0004020202020204" pitchFamily="34" charset="0"/>
              </a:rPr>
              <a:t>werk</a:t>
            </a:r>
            <a:r>
              <a:rPr lang="en-GB" sz="2000" dirty="0">
                <a:latin typeface="Aptos" panose="020B0004020202020204" pitchFamily="34" charset="0"/>
              </a:rPr>
              <a:t> je </a:t>
            </a:r>
            <a:r>
              <a:rPr lang="en-GB" sz="2000" dirty="0" err="1">
                <a:latin typeface="Aptos" panose="020B0004020202020204" pitchFamily="34" charset="0"/>
              </a:rPr>
              <a:t>vaak</a:t>
            </a:r>
            <a:r>
              <a:rPr lang="en-GB" sz="2000" dirty="0">
                <a:latin typeface="Aptos" panose="020B0004020202020204" pitchFamily="34" charset="0"/>
              </a:rPr>
              <a:t> in </a:t>
            </a:r>
            <a:r>
              <a:rPr lang="en-GB" sz="2000" dirty="0" err="1">
                <a:latin typeface="Aptos" panose="020B0004020202020204" pitchFamily="34" charset="0"/>
              </a:rPr>
              <a:t>groepen</a:t>
            </a:r>
            <a:r>
              <a:rPr lang="en-GB" sz="2000" dirty="0">
                <a:latin typeface="Aptos" panose="020B0004020202020204" pitchFamily="34" charset="0"/>
              </a:rPr>
              <a:t> met </a:t>
            </a:r>
            <a:r>
              <a:rPr lang="en-GB" sz="2000" dirty="0" err="1">
                <a:latin typeface="Aptos" panose="020B0004020202020204" pitchFamily="34" charset="0"/>
              </a:rPr>
              <a:t>veel</a:t>
            </a:r>
            <a:r>
              <a:rPr lang="en-GB" sz="2000" dirty="0">
                <a:latin typeface="Aptos" panose="020B0004020202020204" pitchFamily="34" charset="0"/>
              </a:rPr>
              <a:t> </a:t>
            </a:r>
            <a:r>
              <a:rPr lang="en-GB" sz="2000" dirty="0" err="1">
                <a:latin typeface="Aptos" panose="020B0004020202020204" pitchFamily="34" charset="0"/>
              </a:rPr>
              <a:t>begeleiding</a:t>
            </a:r>
            <a:endParaRPr lang="en-GB" sz="2000" dirty="0">
              <a:latin typeface="Aptos" panose="020B0004020202020204" pitchFamily="34" charset="0"/>
            </a:endParaRPr>
          </a:p>
          <a:p>
            <a:pPr lvl="1"/>
            <a:r>
              <a:rPr lang="en-GB" sz="2000" dirty="0">
                <a:latin typeface="Aptos" panose="020B0004020202020204" pitchFamily="34" charset="0"/>
              </a:rPr>
              <a:t>Bachelor </a:t>
            </a:r>
            <a:r>
              <a:rPr lang="en-GB" sz="2000" dirty="0" err="1">
                <a:latin typeface="Aptos" panose="020B0004020202020204" pitchFamily="34" charset="0"/>
              </a:rPr>
              <a:t>werk</a:t>
            </a:r>
            <a:r>
              <a:rPr lang="en-GB" sz="2000" dirty="0">
                <a:latin typeface="Aptos" panose="020B0004020202020204" pitchFamily="34" charset="0"/>
              </a:rPr>
              <a:t> je </a:t>
            </a:r>
            <a:r>
              <a:rPr lang="en-GB" sz="2000" dirty="0" err="1">
                <a:latin typeface="Aptos" panose="020B0004020202020204" pitchFamily="34" charset="0"/>
              </a:rPr>
              <a:t>zowel</a:t>
            </a:r>
            <a:r>
              <a:rPr lang="en-GB" sz="2000" dirty="0">
                <a:latin typeface="Aptos" panose="020B0004020202020204" pitchFamily="34" charset="0"/>
              </a:rPr>
              <a:t> </a:t>
            </a:r>
            <a:r>
              <a:rPr lang="en-GB" sz="2000" dirty="0" err="1">
                <a:latin typeface="Aptos" panose="020B0004020202020204" pitchFamily="34" charset="0"/>
              </a:rPr>
              <a:t>zelfstandig</a:t>
            </a:r>
            <a:r>
              <a:rPr lang="en-GB" sz="2000" dirty="0">
                <a:latin typeface="Aptos" panose="020B0004020202020204" pitchFamily="34" charset="0"/>
              </a:rPr>
              <a:t> </a:t>
            </a:r>
            <a:r>
              <a:rPr lang="en-GB" sz="2000" dirty="0" err="1">
                <a:latin typeface="Aptos" panose="020B0004020202020204" pitchFamily="34" charset="0"/>
              </a:rPr>
              <a:t>als</a:t>
            </a:r>
            <a:r>
              <a:rPr lang="en-GB" sz="2000" dirty="0">
                <a:latin typeface="Aptos" panose="020B0004020202020204" pitchFamily="34" charset="0"/>
              </a:rPr>
              <a:t> in </a:t>
            </a:r>
            <a:r>
              <a:rPr lang="en-GB" sz="2000" dirty="0" err="1">
                <a:latin typeface="Aptos" panose="020B0004020202020204" pitchFamily="34" charset="0"/>
              </a:rPr>
              <a:t>groepen</a:t>
            </a:r>
            <a:endParaRPr lang="en-NL" sz="20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570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82D749-0874-8513-C308-16AC2F1399BD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r>
              <a:rPr lang="en-GB" sz="2800" dirty="0">
                <a:latin typeface="Aptos" panose="020B0004020202020204" pitchFamily="34" charset="0"/>
              </a:rPr>
              <a:t>V</a:t>
            </a:r>
            <a:r>
              <a:rPr lang="en-NL" sz="2800" dirty="0">
                <a:latin typeface="Aptos" panose="020B0004020202020204" pitchFamily="34" charset="0"/>
              </a:rPr>
              <a:t>an MBO naar Master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8E3BD1B-579B-B6FC-CAE1-02E96D5BB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NL" sz="4800" dirty="0">
                <a:latin typeface="Aptos" panose="020B0004020202020204" pitchFamily="34" charset="0"/>
              </a:rPr>
              <a:t>Leerlijn</a:t>
            </a:r>
          </a:p>
        </p:txBody>
      </p:sp>
    </p:spTree>
    <p:extLst>
      <p:ext uri="{BB962C8B-B14F-4D97-AF65-F5344CB8AC3E}">
        <p14:creationId xmlns:p14="http://schemas.microsoft.com/office/powerpoint/2010/main" val="248579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inhoud 1">
            <a:extLst>
              <a:ext uri="{FF2B5EF4-FFF2-40B4-BE49-F238E27FC236}">
                <a16:creationId xmlns:a16="http://schemas.microsoft.com/office/drawing/2014/main" id="{2759A118-E3B8-E9EB-3C00-B340302E1DB4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20981" y="188363"/>
            <a:ext cx="10886843" cy="6477673"/>
          </a:xfrm>
          <a:prstGeom prst="rect">
            <a:avLst/>
          </a:prstGeom>
          <a:noFill/>
          <a:ln w="9360">
            <a:noFill/>
          </a:ln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6D168FA-22C3-0EA6-EA3E-62C1A66E75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427200"/>
            <a:ext cx="1483200" cy="34308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7721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1229</Words>
  <Application>Microsoft Office PowerPoint</Application>
  <PresentationFormat>Widescreen</PresentationFormat>
  <Paragraphs>150</Paragraphs>
  <Slides>25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Associate Degree </vt:lpstr>
      <vt:lpstr>Ad Cyber Security</vt:lpstr>
      <vt:lpstr>Associate degree (Ad)</vt:lpstr>
      <vt:lpstr>PowerPoint Presentation</vt:lpstr>
      <vt:lpstr>Verschil Ad en Bachelor</vt:lpstr>
      <vt:lpstr>Leerlijn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2026-03-31T06:25:07Z</dcterms:created>
  <dcterms:modified xsi:type="dcterms:W3CDTF">2026-03-31T06:29:28Z</dcterms:modified>
</cp:coreProperties>
</file>